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1"/>
  </p:notesMasterIdLst>
  <p:handoutMasterIdLst>
    <p:handoutMasterId r:id="rId32"/>
  </p:handoutMasterIdLst>
  <p:sldIdLst>
    <p:sldId id="353" r:id="rId2"/>
    <p:sldId id="357" r:id="rId3"/>
    <p:sldId id="358" r:id="rId4"/>
    <p:sldId id="359" r:id="rId5"/>
    <p:sldId id="360" r:id="rId6"/>
    <p:sldId id="361" r:id="rId7"/>
    <p:sldId id="386" r:id="rId8"/>
    <p:sldId id="362" r:id="rId9"/>
    <p:sldId id="363" r:id="rId10"/>
    <p:sldId id="364" r:id="rId11"/>
    <p:sldId id="385" r:id="rId12"/>
    <p:sldId id="367" r:id="rId13"/>
    <p:sldId id="368" r:id="rId14"/>
    <p:sldId id="369" r:id="rId15"/>
    <p:sldId id="370" r:id="rId16"/>
    <p:sldId id="371" r:id="rId17"/>
    <p:sldId id="372" r:id="rId18"/>
    <p:sldId id="373" r:id="rId19"/>
    <p:sldId id="374" r:id="rId20"/>
    <p:sldId id="375" r:id="rId21"/>
    <p:sldId id="376" r:id="rId22"/>
    <p:sldId id="377" r:id="rId23"/>
    <p:sldId id="378" r:id="rId24"/>
    <p:sldId id="379" r:id="rId25"/>
    <p:sldId id="380" r:id="rId26"/>
    <p:sldId id="381" r:id="rId27"/>
    <p:sldId id="382" r:id="rId28"/>
    <p:sldId id="383" r:id="rId29"/>
    <p:sldId id="384" r:id="rId30"/>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156" userDrawn="1">
          <p15:clr>
            <a:srgbClr val="A4A3A4"/>
          </p15:clr>
        </p15:guide>
        <p15:guide id="2" pos="2449" userDrawn="1">
          <p15:clr>
            <a:srgbClr val="A4A3A4"/>
          </p15:clr>
        </p15:guide>
        <p15:guide id="3" orient="horz" pos="397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 id="6" name="Windows User" initials="WU" lastIdx="4"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72129" autoAdjust="0"/>
  </p:normalViewPr>
  <p:slideViewPr>
    <p:cSldViewPr snapToGrid="0" snapToObjects="1">
      <p:cViewPr varScale="1">
        <p:scale>
          <a:sx n="119" d="100"/>
          <a:sy n="119" d="100"/>
        </p:scale>
        <p:origin x="2688" y="184"/>
      </p:cViewPr>
      <p:guideLst>
        <p:guide orient="horz" pos="4156"/>
        <p:guide pos="2449"/>
        <p:guide orient="horz" pos="397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69" d="100"/>
          <a:sy n="69" d="100"/>
        </p:scale>
        <p:origin x="3264"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pPr/>
              <a:t>4/13/22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pPr/>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2.jpg>
</file>

<file path=ppt/media/image3.png>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pPr marL="0" marR="0" lvl="0" indent="0" algn="r" rtl="0">
                <a:spcBef>
                  <a:spcPts val="0"/>
                </a:spcBef>
                <a:buSzPct val="25000"/>
                <a:buNone/>
              </a:p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en.wikipedia.org/wiki/Economics"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s://en.wikipedia.org/wiki/Information"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1265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579956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0" u="none" strike="noStrike" kern="1200" cap="none" dirty="0">
                <a:solidFill>
                  <a:schemeClr val="dk1"/>
                </a:solidFill>
                <a:effectLst/>
                <a:latin typeface="Arial"/>
                <a:ea typeface="Arial"/>
                <a:cs typeface="Arial"/>
                <a:sym typeface="Arial"/>
              </a:rPr>
              <a:t>Ubiquity</a:t>
            </a:r>
            <a:r>
              <a:rPr lang="en-US" sz="1200" b="0" i="0" u="none" strike="noStrike" kern="1200" cap="none" dirty="0">
                <a:solidFill>
                  <a:schemeClr val="dk1"/>
                </a:solidFill>
                <a:effectLst/>
                <a:latin typeface="Arial"/>
                <a:ea typeface="Arial"/>
                <a:cs typeface="Arial"/>
                <a:sym typeface="Arial"/>
              </a:rPr>
              <a:t>: It is available just about everywhere and always.</a:t>
            </a:r>
            <a:endParaRPr lang="en-GB" sz="1200" b="0" i="0" u="none" strike="noStrike" kern="1200" cap="none" dirty="0">
              <a:solidFill>
                <a:schemeClr val="dk1"/>
              </a:solidFill>
              <a:effectLst/>
              <a:latin typeface="Arial"/>
              <a:ea typeface="Arial"/>
              <a:cs typeface="Arial"/>
              <a:sym typeface="Arial"/>
            </a:endParaRPr>
          </a:p>
          <a:p>
            <a:pPr lvl="0"/>
            <a:r>
              <a:rPr lang="en-US" sz="1200" b="1" i="0" u="none" strike="noStrike" kern="1200" cap="none" dirty="0">
                <a:solidFill>
                  <a:schemeClr val="dk1"/>
                </a:solidFill>
                <a:effectLst/>
                <a:latin typeface="Arial"/>
                <a:ea typeface="Arial"/>
                <a:cs typeface="Arial"/>
                <a:sym typeface="Arial"/>
              </a:rPr>
              <a:t>Global reach:</a:t>
            </a:r>
            <a:r>
              <a:rPr lang="en-US" sz="1200" b="0" i="0" u="none" strike="noStrike" kern="1200" cap="none" dirty="0">
                <a:solidFill>
                  <a:schemeClr val="dk1"/>
                </a:solidFill>
                <a:effectLst/>
                <a:latin typeface="Arial"/>
                <a:ea typeface="Arial"/>
                <a:cs typeface="Arial"/>
                <a:sym typeface="Arial"/>
              </a:rPr>
              <a:t> The potential market size is roughly equal to the size of the online population of the world.</a:t>
            </a:r>
            <a:endParaRPr lang="en-GB" sz="1200" b="0" i="0" u="none" strike="noStrike" kern="1200" cap="none" dirty="0">
              <a:solidFill>
                <a:schemeClr val="dk1"/>
              </a:solidFill>
              <a:effectLst/>
              <a:latin typeface="Arial"/>
              <a:ea typeface="Arial"/>
              <a:cs typeface="Arial"/>
              <a:sym typeface="Arial"/>
            </a:endParaRPr>
          </a:p>
          <a:p>
            <a:pPr lvl="0"/>
            <a:r>
              <a:rPr lang="en-US" sz="1200" b="1" i="0" u="none" strike="noStrike" kern="1200" cap="none" dirty="0">
                <a:solidFill>
                  <a:schemeClr val="dk1"/>
                </a:solidFill>
                <a:effectLst/>
                <a:latin typeface="Arial"/>
                <a:ea typeface="Arial"/>
                <a:cs typeface="Arial"/>
                <a:sym typeface="Arial"/>
              </a:rPr>
              <a:t>Universal standards</a:t>
            </a:r>
            <a:r>
              <a:rPr lang="en-US" sz="1200" b="0" i="0" u="none" strike="noStrike" kern="1200" cap="none" dirty="0">
                <a:solidFill>
                  <a:schemeClr val="dk1"/>
                </a:solidFill>
                <a:effectLst/>
                <a:latin typeface="Arial"/>
                <a:ea typeface="Arial"/>
                <a:cs typeface="Arial"/>
                <a:sym typeface="Arial"/>
              </a:rPr>
              <a:t>: The technical standards of the Internet and, therefore, of conducting e-commerce are shared by all nations in the world.</a:t>
            </a:r>
            <a:endParaRPr lang="en-GB" sz="1200" b="0" i="0" u="none" strike="noStrike" kern="1200" cap="none" dirty="0">
              <a:solidFill>
                <a:schemeClr val="dk1"/>
              </a:solidFill>
              <a:effectLst/>
              <a:latin typeface="Arial"/>
              <a:ea typeface="Arial"/>
              <a:cs typeface="Arial"/>
              <a:sym typeface="Arial"/>
            </a:endParaRPr>
          </a:p>
          <a:p>
            <a:pPr lvl="0"/>
            <a:r>
              <a:rPr lang="en-US" sz="1200" b="1" i="0" u="none" strike="noStrike" kern="1200" cap="none" dirty="0">
                <a:solidFill>
                  <a:schemeClr val="dk1"/>
                </a:solidFill>
                <a:effectLst/>
                <a:latin typeface="Arial"/>
                <a:ea typeface="Arial"/>
                <a:cs typeface="Arial"/>
                <a:sym typeface="Arial"/>
              </a:rPr>
              <a:t>Richness</a:t>
            </a:r>
            <a:r>
              <a:rPr lang="en-US" sz="1200" b="0" i="0" u="none" strike="noStrike" kern="1200" cap="none" dirty="0">
                <a:solidFill>
                  <a:schemeClr val="dk1"/>
                </a:solidFill>
                <a:effectLst/>
                <a:latin typeface="Arial"/>
                <a:ea typeface="Arial"/>
                <a:cs typeface="Arial"/>
                <a:sym typeface="Arial"/>
              </a:rPr>
              <a:t>: Information that is complex and content-rich can be delivered without sacrificing reach.</a:t>
            </a:r>
            <a:endParaRPr lang="en-GB" sz="1200" b="0" i="0" u="none" strike="noStrike" kern="1200" cap="none" dirty="0">
              <a:solidFill>
                <a:schemeClr val="dk1"/>
              </a:solidFill>
              <a:effectLst/>
              <a:latin typeface="Arial"/>
              <a:ea typeface="Arial"/>
              <a:cs typeface="Arial"/>
              <a:sym typeface="Arial"/>
            </a:endParaRPr>
          </a:p>
          <a:p>
            <a:pPr lvl="0"/>
            <a:r>
              <a:rPr lang="en-US" sz="1200" b="1" i="0" u="none" strike="noStrike" kern="1200" cap="none" dirty="0">
                <a:solidFill>
                  <a:schemeClr val="dk1"/>
                </a:solidFill>
                <a:effectLst/>
                <a:latin typeface="Arial"/>
                <a:ea typeface="Arial"/>
                <a:cs typeface="Arial"/>
                <a:sym typeface="Arial"/>
              </a:rPr>
              <a:t>Interactivity</a:t>
            </a:r>
            <a:r>
              <a:rPr lang="en-US" sz="1200" b="0" i="0" u="none" strike="noStrike" kern="1200" cap="none" dirty="0">
                <a:solidFill>
                  <a:schemeClr val="dk1"/>
                </a:solidFill>
                <a:effectLst/>
                <a:latin typeface="Arial"/>
                <a:ea typeface="Arial"/>
                <a:cs typeface="Arial"/>
                <a:sym typeface="Arial"/>
              </a:rPr>
              <a:t>: E-commerce technologies allow two-way communication between the merchant and the consumer.</a:t>
            </a:r>
            <a:endParaRPr lang="en-GB" sz="1200" b="0" i="0" u="none" strike="noStrike" kern="1200" cap="none" dirty="0">
              <a:solidFill>
                <a:schemeClr val="dk1"/>
              </a:solidFill>
              <a:effectLst/>
              <a:latin typeface="Arial"/>
              <a:ea typeface="Arial"/>
              <a:cs typeface="Arial"/>
              <a:sym typeface="Arial"/>
            </a:endParaRPr>
          </a:p>
          <a:p>
            <a:pPr lvl="0"/>
            <a:r>
              <a:rPr lang="en-US" sz="1200" b="1" i="0" u="none" strike="noStrike" kern="1200" cap="none" dirty="0">
                <a:solidFill>
                  <a:schemeClr val="dk1"/>
                </a:solidFill>
                <a:effectLst/>
                <a:latin typeface="Arial"/>
                <a:ea typeface="Arial"/>
                <a:cs typeface="Arial"/>
                <a:sym typeface="Arial"/>
              </a:rPr>
              <a:t>Information density:</a:t>
            </a:r>
            <a:r>
              <a:rPr lang="en-US" sz="1200" b="0" i="0" u="none" strike="noStrike" kern="1200" cap="none" dirty="0">
                <a:solidFill>
                  <a:schemeClr val="dk1"/>
                </a:solidFill>
                <a:effectLst/>
                <a:latin typeface="Arial"/>
                <a:ea typeface="Arial"/>
                <a:cs typeface="Arial"/>
                <a:sym typeface="Arial"/>
              </a:rPr>
              <a:t> The total amount and quality of information available to all market participants is vastly increased and is cheaper to deliver.</a:t>
            </a:r>
            <a:endParaRPr lang="en-GB" sz="1200" b="0" i="0" u="none" strike="noStrike" kern="1200" cap="none" dirty="0">
              <a:solidFill>
                <a:schemeClr val="dk1"/>
              </a:solidFill>
              <a:effectLst/>
              <a:latin typeface="Arial"/>
              <a:ea typeface="Arial"/>
              <a:cs typeface="Arial"/>
              <a:sym typeface="Arial"/>
            </a:endParaRPr>
          </a:p>
          <a:p>
            <a:pPr lvl="0"/>
            <a:r>
              <a:rPr lang="en-US" sz="1200" b="1" i="0" u="none" strike="noStrike" kern="1200" cap="none" dirty="0">
                <a:solidFill>
                  <a:schemeClr val="dk1"/>
                </a:solidFill>
                <a:effectLst/>
                <a:latin typeface="Arial"/>
                <a:ea typeface="Arial"/>
                <a:cs typeface="Arial"/>
                <a:sym typeface="Arial"/>
              </a:rPr>
              <a:t>Personalization/Customization:</a:t>
            </a:r>
            <a:r>
              <a:rPr lang="en-US" sz="1200" b="0" i="0" u="none" strike="noStrike" kern="1200" cap="none" dirty="0">
                <a:solidFill>
                  <a:schemeClr val="dk1"/>
                </a:solidFill>
                <a:effectLst/>
                <a:latin typeface="Arial"/>
                <a:ea typeface="Arial"/>
                <a:cs typeface="Arial"/>
                <a:sym typeface="Arial"/>
              </a:rPr>
              <a:t> E-commerce technologies enable merchants to target their marketing messages to a person’s name, interests, and past purchases. They allow a merchant to change the product or service to suit the purchasing behavior and preferences of a consumer.</a:t>
            </a:r>
            <a:endParaRPr lang="en-GB" sz="1200" b="0" i="0" u="none" strike="noStrike" kern="1200" cap="none" dirty="0">
              <a:solidFill>
                <a:schemeClr val="dk1"/>
              </a:solidFill>
              <a:effectLst/>
              <a:latin typeface="Arial"/>
              <a:ea typeface="Arial"/>
              <a:cs typeface="Arial"/>
              <a:sym typeface="Arial"/>
            </a:endParaRPr>
          </a:p>
          <a:p>
            <a:pPr lvl="0"/>
            <a:r>
              <a:rPr lang="en-US" sz="1200" b="1" i="0" u="none" strike="noStrike" kern="1200" cap="none" dirty="0">
                <a:solidFill>
                  <a:schemeClr val="dk1"/>
                </a:solidFill>
                <a:effectLst/>
                <a:latin typeface="Arial"/>
                <a:ea typeface="Arial"/>
                <a:cs typeface="Arial"/>
                <a:sym typeface="Arial"/>
              </a:rPr>
              <a:t>Social technology</a:t>
            </a:r>
            <a:r>
              <a:rPr lang="en-US" sz="1200" b="0" i="0" u="none" strike="noStrike" kern="1200" cap="none" dirty="0">
                <a:solidFill>
                  <a:schemeClr val="dk1"/>
                </a:solidFill>
                <a:effectLst/>
                <a:latin typeface="Arial"/>
                <a:ea typeface="Arial"/>
                <a:cs typeface="Arial"/>
                <a:sym typeface="Arial"/>
              </a:rPr>
              <a:t>: User content generation and social network technologies </a:t>
            </a:r>
            <a:endParaRPr lang="en-GB" sz="1200" b="0" i="0" u="none" strike="noStrike" kern="1200" cap="none" dirty="0">
              <a:solidFill>
                <a:schemeClr val="dk1"/>
              </a:solidFill>
              <a:effectLst/>
              <a:latin typeface="Arial"/>
              <a:ea typeface="Arial"/>
              <a:cs typeface="Arial"/>
              <a:sym typeface="Arial"/>
            </a:endParaRP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055193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B2C:</a:t>
            </a:r>
            <a:r>
              <a:rPr lang="en-US" dirty="0"/>
              <a:t> Worldwide retail e-commerce $3.5 trillion, overall retail market $25 trillion. Lots of room to grow.</a:t>
            </a:r>
          </a:p>
          <a:p>
            <a:r>
              <a:rPr lang="en-US" sz="1200" b="0" i="0" u="none" strike="noStrike" kern="1200" cap="none" dirty="0">
                <a:solidFill>
                  <a:schemeClr val="dk1"/>
                </a:solidFill>
                <a:effectLst/>
                <a:latin typeface="Arial"/>
                <a:ea typeface="Arial"/>
                <a:cs typeface="Arial"/>
                <a:sym typeface="Arial"/>
              </a:rPr>
              <a:t>B2C examples such as </a:t>
            </a:r>
            <a:r>
              <a:rPr lang="en-US" sz="1200" b="1" i="0" u="none" strike="noStrike" kern="1200" cap="none" dirty="0">
                <a:solidFill>
                  <a:schemeClr val="dk1"/>
                </a:solidFill>
                <a:effectLst/>
                <a:latin typeface="Arial"/>
                <a:ea typeface="Arial"/>
                <a:cs typeface="Arial"/>
                <a:sym typeface="Arial"/>
              </a:rPr>
              <a:t>e-tailers, service providers, portals, content providers, and community providers</a:t>
            </a:r>
            <a:r>
              <a:rPr lang="en-US" sz="1200" b="0" i="0" u="none" strike="noStrike" kern="1200" cap="none" dirty="0">
                <a:solidFill>
                  <a:schemeClr val="dk1"/>
                </a:solidFill>
                <a:effectLst/>
                <a:latin typeface="Arial"/>
                <a:ea typeface="Arial"/>
                <a:cs typeface="Arial"/>
                <a:sym typeface="Arial"/>
              </a:rPr>
              <a:t> </a:t>
            </a:r>
            <a:endParaRPr lang="en-US" b="1" dirty="0"/>
          </a:p>
          <a:p>
            <a:endParaRPr lang="en-US" b="1" dirty="0"/>
          </a:p>
          <a:p>
            <a:pPr lvl="0"/>
            <a:r>
              <a:rPr lang="en-US" sz="1200" b="1" i="0" u="none" strike="noStrike" kern="1200" cap="none" dirty="0">
                <a:solidFill>
                  <a:schemeClr val="dk1"/>
                </a:solidFill>
                <a:effectLst/>
                <a:latin typeface="Arial"/>
                <a:ea typeface="Arial"/>
                <a:cs typeface="Arial"/>
                <a:sym typeface="Arial"/>
              </a:rPr>
              <a:t>B2B:</a:t>
            </a:r>
            <a:r>
              <a:rPr lang="en-US" sz="1200" b="0" i="0" u="none" strike="noStrike" kern="1200" cap="none" dirty="0">
                <a:solidFill>
                  <a:schemeClr val="dk1"/>
                </a:solidFill>
                <a:effectLst/>
                <a:latin typeface="Arial"/>
                <a:ea typeface="Arial"/>
                <a:cs typeface="Arial"/>
                <a:sym typeface="Arial"/>
              </a:rPr>
              <a:t> Any one of a number of B2B companies such as </a:t>
            </a:r>
            <a:r>
              <a:rPr lang="en-US" sz="1200" b="0" i="0" u="none" strike="noStrike" kern="1200" cap="none" dirty="0" err="1">
                <a:solidFill>
                  <a:schemeClr val="dk1"/>
                </a:solidFill>
                <a:effectLst/>
                <a:latin typeface="Arial"/>
                <a:ea typeface="Arial"/>
                <a:cs typeface="Arial"/>
                <a:sym typeface="Arial"/>
              </a:rPr>
              <a:t>Elemica</a:t>
            </a:r>
            <a:r>
              <a:rPr lang="en-US" sz="1200" b="0" i="0" u="none" strike="noStrike" kern="1200" cap="none" dirty="0">
                <a:solidFill>
                  <a:schemeClr val="dk1"/>
                </a:solidFill>
                <a:effectLst/>
                <a:latin typeface="Arial"/>
                <a:ea typeface="Arial"/>
                <a:cs typeface="Arial"/>
                <a:sym typeface="Arial"/>
              </a:rPr>
              <a:t> (consortia), Grainger (e-distributor), and Inventory Locator Service (ILS) (exchange) could be selected. </a:t>
            </a:r>
            <a:endParaRPr lang="en-GB" sz="1200" b="0" i="0" u="none" strike="noStrike" kern="1200" cap="none" dirty="0">
              <a:solidFill>
                <a:schemeClr val="dk1"/>
              </a:solidFill>
              <a:effectLst/>
              <a:latin typeface="Arial"/>
              <a:ea typeface="Arial"/>
              <a:cs typeface="Arial"/>
              <a:sym typeface="Aria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B2B: </a:t>
            </a:r>
            <a:r>
              <a:rPr lang="en-US" b="0" dirty="0"/>
              <a:t>is the largest form of e-commerce with $6.5 trillion transactions and about $27trillion </a:t>
            </a:r>
            <a:r>
              <a:rPr lang="en-US" b="0" dirty="0" err="1"/>
              <a:t>wordwide</a:t>
            </a:r>
            <a:r>
              <a:rPr lang="en-US" b="0" dirty="0"/>
              <a:t>, which is a small portion of total B2B commerce, which remain largely non-automated. Suggesting significant growth potential</a:t>
            </a:r>
            <a:endParaRPr lang="en-US" b="1" dirty="0"/>
          </a:p>
          <a:p>
            <a:pPr lvl="0"/>
            <a:endParaRPr lang="en-GB" sz="1200" b="0" i="0" u="none" strike="noStrike" kern="1200" cap="none" dirty="0">
              <a:solidFill>
                <a:schemeClr val="dk1"/>
              </a:solidFill>
              <a:effectLst/>
              <a:latin typeface="Arial"/>
              <a:ea typeface="Arial"/>
              <a:cs typeface="Arial"/>
              <a:sym typeface="Arial"/>
            </a:endParaRPr>
          </a:p>
          <a:p>
            <a:pPr lvl="0"/>
            <a:r>
              <a:rPr lang="en-US" sz="1200" b="1" i="0" u="none" strike="noStrike" kern="1200" cap="none" dirty="0">
                <a:solidFill>
                  <a:schemeClr val="dk1"/>
                </a:solidFill>
                <a:effectLst/>
                <a:latin typeface="Arial"/>
                <a:ea typeface="Arial"/>
                <a:cs typeface="Arial"/>
                <a:sym typeface="Arial"/>
              </a:rPr>
              <a:t>C2C</a:t>
            </a:r>
            <a:r>
              <a:rPr lang="en-US" sz="1200" b="0" i="0" u="none" strike="noStrike" kern="1200" cap="none" dirty="0">
                <a:solidFill>
                  <a:schemeClr val="dk1"/>
                </a:solidFill>
                <a:effectLst/>
                <a:latin typeface="Arial"/>
                <a:ea typeface="Arial"/>
                <a:cs typeface="Arial"/>
                <a:sym typeface="Arial"/>
              </a:rPr>
              <a:t>: Leading examples of C2C e-commerce companies include Gumtree, </a:t>
            </a:r>
            <a:r>
              <a:rPr lang="en-US" sz="1200" b="0" i="0" u="none" strike="noStrike" kern="1200" cap="none" dirty="0" err="1">
                <a:solidFill>
                  <a:schemeClr val="dk1"/>
                </a:solidFill>
                <a:effectLst/>
                <a:latin typeface="Arial"/>
                <a:ea typeface="Arial"/>
                <a:cs typeface="Arial"/>
                <a:sym typeface="Arial"/>
              </a:rPr>
              <a:t>Quikr</a:t>
            </a:r>
            <a:r>
              <a:rPr lang="en-US" sz="1200" b="0" i="0" u="none" strike="noStrike" kern="1200" cap="none" dirty="0">
                <a:solidFill>
                  <a:schemeClr val="dk1"/>
                </a:solidFill>
                <a:effectLst/>
                <a:latin typeface="Arial"/>
                <a:ea typeface="Arial"/>
                <a:cs typeface="Arial"/>
                <a:sym typeface="Arial"/>
              </a:rPr>
              <a:t>, Depop, Vinted, eBay, Craigslist, Etsy, and others that act as an intermediary between consumers seeking to make transactions.</a:t>
            </a:r>
            <a:endParaRPr lang="en-GB" sz="1200" b="0" i="0" u="none" strike="noStrike" kern="1200" cap="none" dirty="0">
              <a:solidFill>
                <a:schemeClr val="dk1"/>
              </a:solidFill>
              <a:effectLst/>
              <a:latin typeface="Arial"/>
              <a:ea typeface="Arial"/>
              <a:cs typeface="Arial"/>
              <a:sym typeface="Arial"/>
            </a:endParaRPr>
          </a:p>
          <a:p>
            <a:pPr lvl="0"/>
            <a:r>
              <a:rPr lang="en-US" sz="1200" b="1" i="0" u="none" strike="noStrike" kern="1200" cap="none" dirty="0">
                <a:solidFill>
                  <a:schemeClr val="dk1"/>
                </a:solidFill>
                <a:effectLst/>
                <a:latin typeface="Arial"/>
                <a:ea typeface="Arial"/>
                <a:cs typeface="Arial"/>
                <a:sym typeface="Arial"/>
              </a:rPr>
              <a:t>Social e-commerce: P</a:t>
            </a:r>
            <a:r>
              <a:rPr lang="en-US" sz="1200" b="0" i="0" u="none" strike="noStrike" kern="1200" cap="none" dirty="0">
                <a:solidFill>
                  <a:schemeClr val="dk1"/>
                </a:solidFill>
                <a:effectLst/>
                <a:latin typeface="Arial"/>
                <a:ea typeface="Arial"/>
                <a:cs typeface="Arial"/>
                <a:sym typeface="Arial"/>
              </a:rPr>
              <a:t>interest, Facebook, Twitter, and Instagram are at the center of social e-commerce.</a:t>
            </a:r>
          </a:p>
          <a:p>
            <a:pPr lvl="0"/>
            <a:endParaRPr lang="en-GB" sz="1200" b="1" i="0" u="none" strike="noStrike" kern="1200" cap="none" dirty="0">
              <a:solidFill>
                <a:schemeClr val="dk1"/>
              </a:solidFill>
              <a:effectLst/>
              <a:latin typeface="Arial"/>
              <a:ea typeface="Arial"/>
              <a:cs typeface="Arial"/>
              <a:sym typeface="Arial"/>
            </a:endParaRPr>
          </a:p>
          <a:p>
            <a:pPr lvl="0"/>
            <a:r>
              <a:rPr lang="en-US" sz="1200" b="1" i="0" u="none" strike="noStrike" kern="1200" cap="none" dirty="0">
                <a:solidFill>
                  <a:schemeClr val="dk1"/>
                </a:solidFill>
                <a:effectLst/>
                <a:latin typeface="Arial"/>
                <a:ea typeface="Arial"/>
                <a:cs typeface="Arial"/>
                <a:sym typeface="Arial"/>
              </a:rPr>
              <a:t>M-commerce:</a:t>
            </a:r>
            <a:r>
              <a:rPr lang="en-US" sz="1200" b="0" i="0" u="none" strike="noStrike" kern="1200" cap="none" dirty="0">
                <a:solidFill>
                  <a:schemeClr val="dk1"/>
                </a:solidFill>
                <a:effectLst/>
                <a:latin typeface="Arial"/>
                <a:ea typeface="Arial"/>
                <a:cs typeface="Arial"/>
                <a:sym typeface="Arial"/>
              </a:rPr>
              <a:t> Almost all large e-commerce companies now have significant mobile commerce capabilities. Some possibilities students may choose include Amazon, eBay, Orbitz, or any one of a number of others. $2.2 trillion worldwide in 2019</a:t>
            </a:r>
          </a:p>
          <a:p>
            <a:pPr lvl="0"/>
            <a:endParaRPr lang="en-GB" sz="1200" b="0" i="0" u="none" strike="noStrike" kern="1200" cap="none" dirty="0">
              <a:solidFill>
                <a:schemeClr val="dk1"/>
              </a:solidFill>
              <a:effectLst/>
              <a:latin typeface="Arial"/>
              <a:ea typeface="Arial"/>
              <a:cs typeface="Arial"/>
              <a:sym typeface="Arial"/>
            </a:endParaRPr>
          </a:p>
          <a:p>
            <a:r>
              <a:rPr lang="en-US" sz="1200" b="1" i="0" u="none" strike="noStrike" kern="1200" cap="none" dirty="0">
                <a:solidFill>
                  <a:schemeClr val="dk1"/>
                </a:solidFill>
                <a:effectLst/>
                <a:latin typeface="Arial"/>
                <a:ea typeface="Arial"/>
                <a:cs typeface="Arial"/>
                <a:sym typeface="Arial"/>
              </a:rPr>
              <a:t>Local e-commerce</a:t>
            </a:r>
            <a:r>
              <a:rPr lang="en-US" sz="1200" b="0" i="0" u="none" strike="noStrike" kern="1200" cap="none" dirty="0">
                <a:solidFill>
                  <a:schemeClr val="dk1"/>
                </a:solidFill>
                <a:effectLst/>
                <a:latin typeface="Arial"/>
                <a:ea typeface="Arial"/>
                <a:cs typeface="Arial"/>
                <a:sym typeface="Arial"/>
              </a:rPr>
              <a:t>: e-commerce that is focused on engaging the consumer based on his or her geographic location. Local merchants use variety of online marketing techniques to drive consumers to their stores. </a:t>
            </a:r>
          </a:p>
          <a:p>
            <a:r>
              <a:rPr lang="en-US" sz="1200" b="0" i="0" u="none" strike="noStrike" kern="1200" cap="none" dirty="0">
                <a:solidFill>
                  <a:schemeClr val="dk1"/>
                </a:solidFill>
                <a:effectLst/>
                <a:latin typeface="Arial"/>
                <a:ea typeface="Arial"/>
                <a:cs typeface="Arial"/>
                <a:sym typeface="Arial"/>
              </a:rPr>
              <a:t>Companies that are involved with local e-commerce include Groupon, LivingSocial, Uber, Airbnb, and a host of others.</a:t>
            </a:r>
            <a:r>
              <a:rPr lang="en-GB" dirty="0">
                <a:effectLst/>
              </a:rPr>
              <a:t> </a:t>
            </a:r>
          </a:p>
          <a:p>
            <a:endParaRPr lang="en-US" b="1"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43677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sz="1200" b="0" i="0" u="none" strike="noStrike" kern="1200" cap="none" dirty="0">
                <a:solidFill>
                  <a:prstClr val="black"/>
                </a:solidFill>
                <a:latin typeface="Arial"/>
                <a:ea typeface="Arial"/>
                <a:cs typeface="Arial"/>
                <a:sym typeface="Arial"/>
              </a:rPr>
              <a:t>Figure 1.5, Page 22. </a:t>
            </a:r>
          </a:p>
          <a:p>
            <a:pPr lvl="0" defTabSz="914400">
              <a:defRPr/>
            </a:pPr>
            <a:endParaRPr lang="en-US" sz="1200" b="0" i="0" u="none" strike="noStrike" kern="1200" cap="none" dirty="0">
              <a:solidFill>
                <a:prstClr val="black"/>
              </a:solidFill>
              <a:latin typeface="Arial"/>
              <a:ea typeface="Arial"/>
              <a:cs typeface="Arial"/>
              <a:sym typeface="Arial"/>
            </a:endParaRPr>
          </a:p>
          <a:p>
            <a:r>
              <a:rPr lang="en-US" sz="1200" b="0" i="0" u="none" strike="noStrike" kern="1200" cap="none" baseline="0" dirty="0">
                <a:solidFill>
                  <a:schemeClr val="dk1"/>
                </a:solidFill>
                <a:latin typeface="Arial"/>
                <a:ea typeface="Arial"/>
                <a:cs typeface="Arial"/>
                <a:sym typeface="Arial"/>
              </a:rPr>
              <a:t>In the early years, B2C e-commerce was doubling or tripling each year. Although B2C e-commerce growth in the United States slowed in 2008–2009 due to the economic recession, it resumed growing at about 13% in 2010 and since then, has continued to grow at double-digit rates. In 2018, revenues from B2C e-commerce are expected to reach almost $1 trillion.</a:t>
            </a:r>
          </a:p>
          <a:p>
            <a:endParaRPr lang="en-US" sz="1200" b="0" i="0" u="none" strike="noStrike" kern="1200" cap="none" baseline="0" dirty="0">
              <a:solidFill>
                <a:schemeClr val="dk1"/>
              </a:solidFill>
              <a:latin typeface="Arial"/>
              <a:ea typeface="Arial"/>
              <a:cs typeface="Arial"/>
              <a:sym typeface="Arial"/>
            </a:endParaRPr>
          </a:p>
          <a:p>
            <a:r>
              <a:rPr lang="en-US" sz="1200" b="0" i="0" u="none" strike="noStrike" kern="1200" cap="none" dirty="0">
                <a:solidFill>
                  <a:prstClr val="black"/>
                </a:solidFill>
                <a:latin typeface="Arial"/>
                <a:ea typeface="Arial"/>
                <a:cs typeface="Arial"/>
                <a:sym typeface="Arial"/>
              </a:rPr>
              <a:t>SOURCES: </a:t>
            </a:r>
            <a:r>
              <a:rPr lang="en-US" sz="1200" b="0" i="0" u="none" strike="noStrike" kern="1200" cap="none" baseline="0" dirty="0">
                <a:solidFill>
                  <a:schemeClr val="dk1"/>
                </a:solidFill>
                <a:latin typeface="Arial"/>
                <a:ea typeface="Arial"/>
                <a:cs typeface="Arial"/>
                <a:sym typeface="Arial"/>
              </a:rPr>
              <a:t>Based on data from </a:t>
            </a:r>
            <a:r>
              <a:rPr lang="en-US" sz="1200" b="0" i="0" u="none" strike="noStrike" kern="1200" cap="none" baseline="0" dirty="0" err="1">
                <a:solidFill>
                  <a:schemeClr val="dk1"/>
                </a:solidFill>
                <a:latin typeface="Arial"/>
                <a:ea typeface="Arial"/>
                <a:cs typeface="Arial"/>
                <a:sym typeface="Arial"/>
              </a:rPr>
              <a:t>eMarketer</a:t>
            </a:r>
            <a:r>
              <a:rPr lang="en-US" sz="1200" b="0" i="0" u="none" strike="noStrike" kern="1200" cap="none" baseline="0" dirty="0">
                <a:solidFill>
                  <a:schemeClr val="dk1"/>
                </a:solidFill>
                <a:latin typeface="Arial"/>
                <a:ea typeface="Arial"/>
                <a:cs typeface="Arial"/>
                <a:sym typeface="Arial"/>
              </a:rPr>
              <a:t>, Inc., 2018c, 2018d; U.S. Census Bureau, 2018a; authors’ estimates.</a:t>
            </a:r>
          </a:p>
          <a:p>
            <a:endParaRPr lang="en-US" sz="1200" b="0" i="0" u="none" strike="noStrike" kern="1200" cap="none" baseline="0" dirty="0">
              <a:solidFill>
                <a:schemeClr val="dk1"/>
              </a:solidFill>
              <a:latin typeface="Arial"/>
              <a:ea typeface="Arial"/>
              <a:cs typeface="Arial"/>
              <a:sym typeface="Arial"/>
            </a:endParaRPr>
          </a:p>
          <a:p>
            <a:r>
              <a:rPr lang="en-US" sz="1200" b="0" i="0" u="none" strike="noStrike" kern="1200" cap="none" baseline="0" dirty="0">
                <a:solidFill>
                  <a:schemeClr val="dk1"/>
                </a:solidFill>
                <a:latin typeface="Arial"/>
                <a:ea typeface="Arial"/>
                <a:cs typeface="Arial"/>
                <a:sym typeface="Arial"/>
              </a:rPr>
              <a:t>Full description: A graph shows growth of B2C e-commerce in the United States during the time period 19 95 to 20 22. The x-axis shows years from 19 95 to 20 22 in increments of 5 years. The y-axis shows revenue in billions of dollars, ranging from 0 to 1 thousand 500 in increments of 250. The graph shows the years and the corresponding revenue as follows. 19 95, 0. 2000, 50 billion dollars. 2005, 170 billion dollars. 20 10, 300 billion dollars. 20 15, 700 billion dollars. 20 20, 1200 billion dollars. 20 22, 1500 billion dollars. All data are approximate.</a:t>
            </a:r>
            <a:endParaRPr lang="en-US" sz="1200" b="0" i="0" u="none" strike="noStrike" kern="1200" cap="none" dirty="0">
              <a:solidFill>
                <a:prstClr val="black"/>
              </a:solidFill>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745378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sz="1200" b="0" i="0" u="none" strike="noStrike" kern="1200" cap="none" dirty="0">
                <a:solidFill>
                  <a:prstClr val="black"/>
                </a:solidFill>
                <a:latin typeface="Arial"/>
                <a:ea typeface="Arial"/>
                <a:cs typeface="Arial"/>
                <a:sym typeface="Arial"/>
              </a:rPr>
              <a:t>Figure 1.7, Page 24. </a:t>
            </a:r>
          </a:p>
          <a:p>
            <a:r>
              <a:rPr lang="en-US" sz="1200" b="0" i="0" u="none" strike="noStrike" kern="1200" cap="none" baseline="0" dirty="0">
                <a:solidFill>
                  <a:schemeClr val="dk1"/>
                </a:solidFill>
                <a:latin typeface="Arial"/>
                <a:ea typeface="Arial"/>
                <a:cs typeface="Arial"/>
                <a:sym typeface="Arial"/>
              </a:rPr>
              <a:t>B2B e-commerce in the United States is about 10 times the size of B2C e-commerce. In 2022, B2B e-commerce is projected to be reach around $7.3 trillion. (Note: Does not include EDI transactions.)</a:t>
            </a:r>
          </a:p>
          <a:p>
            <a:r>
              <a:rPr lang="en-US" sz="1200" b="0" i="0" u="none" strike="noStrike" kern="1200" cap="none" dirty="0">
                <a:solidFill>
                  <a:prstClr val="black"/>
                </a:solidFill>
                <a:latin typeface="Arial"/>
                <a:ea typeface="Arial"/>
                <a:cs typeface="Arial"/>
                <a:sym typeface="Arial"/>
              </a:rPr>
              <a:t>SOURCES: </a:t>
            </a:r>
            <a:r>
              <a:rPr lang="en-US" sz="1200" b="0" i="0" u="none" strike="noStrike" kern="1200" cap="none" baseline="0" dirty="0">
                <a:solidFill>
                  <a:schemeClr val="dk1"/>
                </a:solidFill>
                <a:latin typeface="Arial"/>
                <a:ea typeface="Arial"/>
                <a:cs typeface="Arial"/>
                <a:sym typeface="Arial"/>
              </a:rPr>
              <a:t>Based on data from U.S. Census Bureau, 2018b; authors’ estimates.</a:t>
            </a:r>
          </a:p>
          <a:p>
            <a:endParaRPr lang="en-US" sz="1200" b="0" i="0" u="none" strike="noStrike" kern="1200" cap="none" baseline="0" dirty="0">
              <a:solidFill>
                <a:schemeClr val="dk1"/>
              </a:solidFill>
              <a:latin typeface="Arial"/>
              <a:ea typeface="Arial"/>
              <a:cs typeface="Arial"/>
              <a:sym typeface="Arial"/>
            </a:endParaRPr>
          </a:p>
          <a:p>
            <a:r>
              <a:rPr lang="en-US" sz="1200" b="0" i="0" u="none" strike="noStrike" kern="1200" cap="none" baseline="0" dirty="0">
                <a:solidFill>
                  <a:schemeClr val="dk1"/>
                </a:solidFill>
                <a:latin typeface="Arial"/>
                <a:ea typeface="Arial"/>
                <a:cs typeface="Arial"/>
                <a:sym typeface="Arial"/>
              </a:rPr>
              <a:t>Full description: A graph shows the growth of B 2 B e-commerce in the United States between 2002 and 20 22, including some projected data. The x-axis shows years between 2002 and 20 22. The y-axis shows revenue in trillions of dollars, ranging from 0.0 to 8.0 in increments of 1.0. The graph shows the years and the corresponding revenue as follows: 2002, 1.8 trillion dollars. 2005, 2.6 trillion dollars. 20 10, 4.0 trillion dollars. 20 15, 5.8 trillion dollars. 20 20, 6.5 trillion dollars. 20 22, 7.4 trillion dollars. All data are approximate.</a:t>
            </a:r>
            <a:endParaRPr lang="en-US" sz="1200" b="0" i="0" u="none" strike="noStrike" kern="1200" cap="none" dirty="0">
              <a:solidFill>
                <a:prstClr val="black"/>
              </a:solidFill>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634251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r>
              <a:rPr lang="en-US" sz="1200" b="0" i="0" u="none" strike="noStrike" kern="1200" cap="none" dirty="0">
                <a:solidFill>
                  <a:prstClr val="black"/>
                </a:solidFill>
                <a:latin typeface="Arial"/>
                <a:ea typeface="Arial"/>
                <a:cs typeface="Arial"/>
                <a:sym typeface="Arial"/>
              </a:rPr>
              <a:t>Figure 1.8, page 25. </a:t>
            </a:r>
          </a:p>
          <a:p>
            <a:r>
              <a:rPr lang="en-US" sz="1200" b="0" i="0" u="none" strike="noStrike" kern="1200" cap="none" baseline="0" dirty="0">
                <a:solidFill>
                  <a:schemeClr val="dk1"/>
                </a:solidFill>
                <a:latin typeface="Arial"/>
                <a:ea typeface="Arial"/>
                <a:cs typeface="Arial"/>
                <a:sym typeface="Arial"/>
              </a:rPr>
              <a:t>In the last five years, m-commerce has increased astronomically, from just $32.8 billion in 2012 to almost $280 billion in 2018, and it is anticipated that it will continue to grow by over 20% a year over the next five years as consumers become more and more accustomed to using mobile devices to purchase products and services.</a:t>
            </a:r>
          </a:p>
          <a:p>
            <a:r>
              <a:rPr lang="en-US" sz="1200" b="0" i="0" u="none" strike="noStrike" kern="1200" cap="none" dirty="0">
                <a:solidFill>
                  <a:prstClr val="black"/>
                </a:solidFill>
                <a:latin typeface="Arial"/>
                <a:ea typeface="Arial"/>
                <a:cs typeface="Arial"/>
                <a:sym typeface="Arial"/>
              </a:rPr>
              <a:t>SOURCE: </a:t>
            </a:r>
            <a:r>
              <a:rPr lang="en-US" sz="1200" b="0" i="0" u="none" strike="noStrike" kern="1200" cap="none" baseline="0" dirty="0">
                <a:solidFill>
                  <a:schemeClr val="dk1"/>
                </a:solidFill>
                <a:latin typeface="Arial"/>
                <a:ea typeface="Arial"/>
                <a:cs typeface="Arial"/>
                <a:sym typeface="Arial"/>
              </a:rPr>
              <a:t>Based on data from </a:t>
            </a:r>
            <a:r>
              <a:rPr lang="en-US" sz="1200" b="0" i="0" u="none" strike="noStrike" kern="1200" cap="none" baseline="0" dirty="0" err="1">
                <a:solidFill>
                  <a:schemeClr val="dk1"/>
                </a:solidFill>
                <a:latin typeface="Arial"/>
                <a:ea typeface="Arial"/>
                <a:cs typeface="Arial"/>
                <a:sym typeface="Arial"/>
              </a:rPr>
              <a:t>eMarketer</a:t>
            </a:r>
            <a:r>
              <a:rPr lang="en-US" sz="1200" b="0" i="0" u="none" strike="noStrike" kern="1200" cap="none" baseline="0" dirty="0">
                <a:solidFill>
                  <a:schemeClr val="dk1"/>
                </a:solidFill>
                <a:latin typeface="Arial"/>
                <a:ea typeface="Arial"/>
                <a:cs typeface="Arial"/>
                <a:sym typeface="Arial"/>
              </a:rPr>
              <a:t>, Inc., 2018e, 2018f.</a:t>
            </a:r>
          </a:p>
          <a:p>
            <a:endParaRPr lang="en-US" sz="1200" b="0" i="0" u="none" strike="noStrike" kern="1200" cap="none" baseline="0" dirty="0">
              <a:solidFill>
                <a:schemeClr val="dk1"/>
              </a:solidFill>
              <a:latin typeface="Arial"/>
              <a:ea typeface="Arial"/>
              <a:cs typeface="Arial"/>
              <a:sym typeface="Arial"/>
            </a:endParaRPr>
          </a:p>
          <a:p>
            <a:r>
              <a:rPr lang="en-US" sz="1200" b="0" i="0" u="none" strike="noStrike" kern="1200" cap="none" baseline="0" dirty="0">
                <a:solidFill>
                  <a:schemeClr val="dk1"/>
                </a:solidFill>
                <a:latin typeface="Arial"/>
                <a:ea typeface="Arial"/>
                <a:cs typeface="Arial"/>
                <a:sym typeface="Arial"/>
              </a:rPr>
              <a:t>Full description: </a:t>
            </a:r>
            <a:r>
              <a:rPr lang="en-US" sz="1200" b="0" i="0" u="none" strike="noStrike" kern="1200" cap="none" dirty="0">
                <a:solidFill>
                  <a:prstClr val="black"/>
                </a:solidFill>
                <a:latin typeface="Arial"/>
                <a:ea typeface="Arial"/>
                <a:cs typeface="Arial"/>
                <a:sym typeface="Arial"/>
              </a:rPr>
              <a:t>A graph shows the growth of m-commerce in the United States, with actual figures depicted for years 20 12 to 20 17, and projected figures for 20 18 to 20 22. The x-axis shows years from 20 12 to 20 22 in increments of 1 year. The y-axis shows revenue in billions of dollars, ranging from 0 to 700 in increments of 100. The graph shows the years and the corresponding revenue as follows: 20 12, 32.8 billion dollars. 20 13, 65 billion dollars. 20 14, 95 billion dollars. 20 15, 120 billion dollars. 20 16, 185 billion dollars. 20 17, 220 billion dollars. 20 18, 290 billion dollars. 20 19, 350 billion dollars. 20 20, 420 billion dollars. 20 21, 510 billion dollars. 20 22, 605 billion dollars. All values are in approximates only.</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2310278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160557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prstClr val="black"/>
                </a:solidFill>
                <a:latin typeface="Arial"/>
                <a:ea typeface="Arial"/>
                <a:cs typeface="Arial"/>
                <a:sym typeface="Arial"/>
              </a:rPr>
              <a:t>Additional concepts include disintermediation, monopoly profits, switching costs, network effects, disrupting traditional channels.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cap="none" dirty="0">
              <a:solidFill>
                <a:prstClr val="black"/>
              </a:solidFill>
              <a:latin typeface="Arial"/>
              <a:ea typeface="Arial"/>
              <a:cs typeface="Arial"/>
              <a:sym typeface="Aria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More and more retailers are pursuing an emerging retail theory called  “friction-free commerce,” where the goal is for customers to shop and transact in as few clicks or steps as possible. </a:t>
            </a:r>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(It’s one of the driving forces behind voice-activated shopping, instant order buttons, and chatbots.)</a:t>
            </a:r>
            <a:endParaRPr lang="en-US" sz="1200" b="0" i="0" u="none" strike="noStrike" kern="1200" cap="none" dirty="0">
              <a:solidFill>
                <a:prstClr val="black"/>
              </a:solidFill>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0293095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335571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92274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prstClr val="black"/>
                </a:solidFill>
                <a:latin typeface="Arial"/>
                <a:ea typeface="Arial"/>
                <a:cs typeface="Arial"/>
                <a:sym typeface="Arial"/>
              </a:rPr>
              <a:t>Slide 2 is list of textbook LO numbers and statements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318012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r>
              <a:rPr lang="en-US" sz="1200" b="0" i="0" u="none" strike="noStrike" kern="1200" cap="none" dirty="0">
                <a:solidFill>
                  <a:prstClr val="black"/>
                </a:solidFill>
                <a:latin typeface="Arial"/>
                <a:ea typeface="Arial"/>
                <a:cs typeface="Arial"/>
                <a:sym typeface="Arial"/>
              </a:rPr>
              <a:t>Figure 1.10, page 28.</a:t>
            </a:r>
          </a:p>
          <a:p>
            <a:pPr lvl="0" defTabSz="914400"/>
            <a:endParaRPr lang="en-US" sz="1200" b="0" i="0" u="none" strike="noStrike" kern="1200" cap="none" dirty="0">
              <a:solidFill>
                <a:prstClr val="black"/>
              </a:solidFill>
              <a:latin typeface="Arial"/>
              <a:ea typeface="Arial"/>
              <a:cs typeface="Arial"/>
              <a:sym typeface="Arial"/>
            </a:endParaRPr>
          </a:p>
          <a:p>
            <a:pPr lvl="0" defTabSz="914400"/>
            <a:r>
              <a:rPr lang="en-US" sz="1200" b="0" i="0" u="none" strike="noStrike" kern="1200" cap="none" dirty="0">
                <a:solidFill>
                  <a:prstClr val="black"/>
                </a:solidFill>
                <a:latin typeface="Arial"/>
                <a:ea typeface="Arial"/>
                <a:cs typeface="Arial"/>
                <a:sym typeface="Arial"/>
              </a:rPr>
              <a:t>Full</a:t>
            </a:r>
            <a:r>
              <a:rPr lang="en-US" sz="1200" b="0" i="0" u="none" strike="noStrike" kern="1200" cap="none" baseline="0" dirty="0">
                <a:solidFill>
                  <a:prstClr val="black"/>
                </a:solidFill>
                <a:latin typeface="Arial"/>
                <a:ea typeface="Arial"/>
                <a:cs typeface="Arial"/>
                <a:sym typeface="Arial"/>
              </a:rPr>
              <a:t> description: </a:t>
            </a:r>
            <a:r>
              <a:rPr lang="en-US" sz="1200" b="0" i="0" u="none" strike="noStrike" kern="1200" cap="none" dirty="0">
                <a:solidFill>
                  <a:prstClr val="black"/>
                </a:solidFill>
                <a:latin typeface="Arial"/>
                <a:ea typeface="Arial"/>
                <a:cs typeface="Arial"/>
                <a:sym typeface="Arial"/>
              </a:rPr>
              <a:t>A graph shows the years 19 95 to 20 18 divided into three periods in the development of e-commerce, Invention, Consolidation, and Reinvention. The x-axis depicts years from 19 95 to 20 18 in increments of 5 years. The y-axis shows dollars in billions, ranging from 0 to 600 in increments of 100. The period from 19 95 to 2000 is labeled Invention, </a:t>
            </a:r>
            <a:r>
              <a:rPr lang="en-US" dirty="0">
                <a:sym typeface="Arial"/>
              </a:rPr>
              <a:t>R</a:t>
            </a:r>
            <a:r>
              <a:rPr lang="en-US" sz="1200" b="0" i="0" u="none" strike="noStrike" kern="1200" cap="none" dirty="0">
                <a:solidFill>
                  <a:prstClr val="black"/>
                </a:solidFill>
                <a:latin typeface="Arial"/>
                <a:ea typeface="Arial"/>
                <a:cs typeface="Arial"/>
                <a:sym typeface="Arial"/>
              </a:rPr>
              <a:t>etail. The period from 2001 to 2007 is labeled Consolidation, Retail and Services. The period from 2007 onward is labeled Reinvention, social, mobile, and local, Retail, Services, and Content. The graph labels 2000 the year of the crash and 2007 the year of the smartphone. A line curve labeled retail begins at zero from 19 95 onward and increases gradually after 19 98. It reaches around 140 </a:t>
            </a:r>
            <a:r>
              <a:rPr lang="en-US" dirty="0">
                <a:sym typeface="Arial"/>
              </a:rPr>
              <a:t>billion </a:t>
            </a:r>
            <a:r>
              <a:rPr lang="en-US" sz="1200" b="0" i="0" u="none" strike="noStrike" kern="1200" cap="none" dirty="0">
                <a:solidFill>
                  <a:prstClr val="black"/>
                </a:solidFill>
                <a:latin typeface="Arial"/>
                <a:ea typeface="Arial"/>
                <a:cs typeface="Arial"/>
                <a:sym typeface="Arial"/>
              </a:rPr>
              <a:t>in 2007 and then rapidly increases from there on to reach 530 </a:t>
            </a:r>
            <a:r>
              <a:rPr lang="en-US" dirty="0">
                <a:sym typeface="Arial"/>
              </a:rPr>
              <a:t>billion</a:t>
            </a:r>
            <a:r>
              <a:rPr lang="en-US" sz="1200" b="0" i="0" u="none" strike="noStrike" kern="1200" cap="none" dirty="0">
                <a:solidFill>
                  <a:prstClr val="black"/>
                </a:solidFill>
                <a:latin typeface="Arial"/>
                <a:ea typeface="Arial"/>
                <a:cs typeface="Arial"/>
                <a:sym typeface="Arial"/>
              </a:rPr>
              <a:t> by the year 20 18. Another line curve labeled services begins from the year 19 98 and increases gradually over the years, reaching around 100 </a:t>
            </a:r>
            <a:r>
              <a:rPr lang="en-US" dirty="0">
                <a:sym typeface="Arial"/>
              </a:rPr>
              <a:t>billion </a:t>
            </a:r>
            <a:r>
              <a:rPr lang="en-US" sz="1200" b="0" i="0" u="none" strike="noStrike" kern="1200" cap="none" dirty="0">
                <a:solidFill>
                  <a:prstClr val="black"/>
                </a:solidFill>
                <a:latin typeface="Arial"/>
                <a:ea typeface="Arial"/>
                <a:cs typeface="Arial"/>
                <a:sym typeface="Arial"/>
              </a:rPr>
              <a:t>in 2006 and ending at </a:t>
            </a:r>
            <a:r>
              <a:rPr lang="en-US" dirty="0">
                <a:sym typeface="Arial"/>
              </a:rPr>
              <a:t>405 billion </a:t>
            </a:r>
            <a:r>
              <a:rPr lang="en-US" sz="1200" b="0" i="0" u="none" strike="noStrike" kern="1200" cap="none" dirty="0">
                <a:solidFill>
                  <a:prstClr val="black"/>
                </a:solidFill>
                <a:latin typeface="Arial"/>
                <a:ea typeface="Arial"/>
                <a:cs typeface="Arial"/>
                <a:sym typeface="Arial"/>
              </a:rPr>
              <a:t>in 20 18. A third line curve labeled content begins from the year 19 98 and remains near zero until 20 10. It then increases very slowly and reaches close to 80 </a:t>
            </a:r>
            <a:r>
              <a:rPr lang="en-US" dirty="0">
                <a:sym typeface="Arial"/>
              </a:rPr>
              <a:t>billion i</a:t>
            </a:r>
            <a:r>
              <a:rPr lang="en-US" sz="1200" b="0" i="0" u="none" strike="noStrike" kern="1200" cap="none" dirty="0">
                <a:solidFill>
                  <a:prstClr val="black"/>
                </a:solidFill>
                <a:latin typeface="Arial"/>
                <a:ea typeface="Arial"/>
                <a:cs typeface="Arial"/>
                <a:sym typeface="Arial"/>
              </a:rPr>
              <a:t>n the year 20 18.</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5698217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1" dirty="0"/>
              <a:t>Business</a:t>
            </a:r>
            <a:r>
              <a:rPr lang="en-GB" dirty="0"/>
              <a:t> incubators provide start-ups and early-stage </a:t>
            </a:r>
            <a:r>
              <a:rPr lang="en-GB" i="1" dirty="0"/>
              <a:t>businesses</a:t>
            </a:r>
            <a:r>
              <a:rPr lang="en-GB" dirty="0"/>
              <a:t> with the support and resources those young </a:t>
            </a:r>
            <a:r>
              <a:rPr lang="en-GB" i="1" dirty="0"/>
              <a:t>companies</a:t>
            </a:r>
            <a:r>
              <a:rPr lang="en-GB" dirty="0"/>
              <a:t> find difficult to access.</a:t>
            </a:r>
            <a:endParaRPr lang="en-GB" i="1" dirty="0"/>
          </a:p>
          <a:p>
            <a:endParaRPr lang="en-GB" i="1" dirty="0"/>
          </a:p>
          <a:p>
            <a:r>
              <a:rPr lang="en-GB" dirty="0"/>
              <a:t>Rocket Internet shares initially rose on the news Tuesday morning, before falling around 1.3%. Founded in 2007, Rocket Internet became controversial for </a:t>
            </a:r>
          </a:p>
          <a:p>
            <a:r>
              <a:rPr lang="en-GB" b="1" dirty="0"/>
              <a:t>building start-ups that cloned the business models of U.S. internet giants such as Amazon, Uber and Airbnb</a:t>
            </a: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541718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a:t>
            </a:r>
            <a:r>
              <a:rPr lang="en-GB" dirty="0">
                <a:hlinkClick r:id="rId3" tooltip="Economics"/>
              </a:rPr>
              <a:t>economics</a:t>
            </a:r>
            <a:r>
              <a:rPr lang="en-GB" dirty="0"/>
              <a:t>, </a:t>
            </a:r>
            <a:r>
              <a:rPr lang="en-GB" b="1" dirty="0"/>
              <a:t>price dispersion</a:t>
            </a:r>
            <a:r>
              <a:rPr lang="en-GB" dirty="0"/>
              <a:t> is variation in prices across sellers of the same item, holding fixed the item's characteristics.</a:t>
            </a:r>
          </a:p>
          <a:p>
            <a:endParaRPr lang="en-GB" dirty="0"/>
          </a:p>
          <a:p>
            <a:r>
              <a:rPr lang="en-GB" b="1" dirty="0"/>
              <a:t>information asymmetry</a:t>
            </a:r>
            <a:r>
              <a:rPr lang="en-GB" dirty="0"/>
              <a:t> deals with the study of decisions in transactions where one party has more or better </a:t>
            </a:r>
            <a:r>
              <a:rPr lang="en-GB" dirty="0">
                <a:hlinkClick r:id="rId4" tooltip="Information"/>
              </a:rPr>
              <a:t>information</a:t>
            </a:r>
            <a:r>
              <a:rPr lang="en-GB" dirty="0"/>
              <a:t> than the other.</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7795393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7167101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817126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r>
              <a:rPr lang="en-US" sz="1200" b="0" i="0" u="none" strike="noStrike" kern="1200" cap="none" dirty="0">
                <a:solidFill>
                  <a:prstClr val="black"/>
                </a:solidFill>
                <a:latin typeface="Arial"/>
                <a:ea typeface="Arial"/>
                <a:cs typeface="Arial"/>
                <a:sym typeface="Arial"/>
              </a:rPr>
              <a:t>Figure 1.11, page 38. </a:t>
            </a:r>
          </a:p>
          <a:p>
            <a:r>
              <a:rPr lang="en-US" sz="1200" b="0" i="0" u="none" strike="noStrike" kern="1200" cap="none" baseline="0" dirty="0">
                <a:solidFill>
                  <a:schemeClr val="dk1"/>
                </a:solidFill>
                <a:latin typeface="Arial"/>
                <a:ea typeface="Arial"/>
                <a:cs typeface="Arial"/>
                <a:sym typeface="Arial"/>
              </a:rPr>
              <a:t>The Internet and Web, and the emergence of a mobile platform held together by the Internet cloud, are the latest in a chain of evolving technologies and related business applications, each of which builds on its predecessors.</a:t>
            </a:r>
          </a:p>
          <a:p>
            <a:endParaRPr lang="en-US" sz="1200" b="0" i="0" u="none" strike="noStrike" kern="1200" cap="none" baseline="0" dirty="0">
              <a:solidFill>
                <a:schemeClr val="dk1"/>
              </a:solidFill>
              <a:latin typeface="Arial"/>
              <a:ea typeface="Arial"/>
              <a:cs typeface="Arial"/>
              <a:sym typeface="Arial"/>
            </a:endParaRPr>
          </a:p>
          <a:p>
            <a:r>
              <a:rPr lang="en-US" sz="1200" b="0" i="0" u="none" strike="noStrike" kern="1200" cap="none" baseline="0" dirty="0">
                <a:solidFill>
                  <a:schemeClr val="dk1"/>
                </a:solidFill>
                <a:latin typeface="Arial"/>
                <a:ea typeface="Arial"/>
                <a:cs typeface="Arial"/>
                <a:sym typeface="Arial"/>
              </a:rPr>
              <a:t>Full description: A figure illustrates the major stages in the development of corporate computing and the role of the Internet in this evolution. There are two columns. One column contains each category of computer technology and the years in use. The other contains business applications. The information is as follows. Mainframe computers were in use </a:t>
            </a:r>
            <a:r>
              <a:rPr lang="en-US" dirty="0">
                <a:sym typeface="Arial"/>
              </a:rPr>
              <a:t>predominantly </a:t>
            </a:r>
            <a:r>
              <a:rPr lang="en-US" sz="1200" b="0" i="0" u="none" strike="noStrike" kern="1200" cap="none" baseline="0" dirty="0">
                <a:solidFill>
                  <a:schemeClr val="dk1"/>
                </a:solidFill>
                <a:latin typeface="Arial"/>
                <a:ea typeface="Arial"/>
                <a:cs typeface="Arial"/>
                <a:sym typeface="Arial"/>
              </a:rPr>
              <a:t>from 19 50 to 19 75, and were used for transaction automation applications such as payroll, and accoun</a:t>
            </a:r>
            <a:r>
              <a:rPr lang="en-US" dirty="0">
                <a:sym typeface="Arial"/>
              </a:rPr>
              <a:t>ts</a:t>
            </a:r>
            <a:r>
              <a:rPr lang="en-US" sz="1200" b="0" i="0" u="none" strike="noStrike" kern="1200" cap="none" baseline="0" dirty="0">
                <a:solidFill>
                  <a:schemeClr val="dk1"/>
                </a:solidFill>
                <a:latin typeface="Arial"/>
                <a:ea typeface="Arial"/>
                <a:cs typeface="Arial"/>
                <a:sym typeface="Arial"/>
              </a:rPr>
              <a:t> receivable. Minicomputers were in use </a:t>
            </a:r>
            <a:r>
              <a:rPr lang="en-US" dirty="0">
                <a:sym typeface="Arial"/>
              </a:rPr>
              <a:t>predominantl</a:t>
            </a:r>
            <a:r>
              <a:rPr lang="en-US" sz="1200" b="0" i="0" u="none" strike="noStrike" kern="1200" cap="none" baseline="0" dirty="0">
                <a:solidFill>
                  <a:schemeClr val="dk1"/>
                </a:solidFill>
                <a:latin typeface="Arial"/>
                <a:ea typeface="Arial"/>
                <a:cs typeface="Arial"/>
                <a:sym typeface="Arial"/>
              </a:rPr>
              <a:t>y from 19 70 to 19 75, and were used for business function automation applications such as marketing, human resources, and design. Personal computers have been used since 19 80 to the present, and are used for desktop automation business applications such as word processing, spreadsheets, and databases. Local area networks, which includes client and server computing, have been used since 19 80 to the present, and are used for workgroup automation business applications such as document sharing, project management, messaging, and e-mail. Enterprise-wide computing has been in use since 19 90 to the present, and is used for enterprise-wide automation business applications such as resource planning systems, integrated finance manufacturing systems, and human resource planning. Internet and </a:t>
            </a:r>
            <a:r>
              <a:rPr lang="en-US" dirty="0">
                <a:sym typeface="Arial"/>
              </a:rPr>
              <a:t>W</a:t>
            </a:r>
            <a:r>
              <a:rPr lang="en-US" sz="1200" b="0" i="0" u="none" strike="noStrike" kern="1200" cap="none" baseline="0" dirty="0">
                <a:solidFill>
                  <a:schemeClr val="dk1"/>
                </a:solidFill>
                <a:latin typeface="Arial"/>
                <a:ea typeface="Arial"/>
                <a:cs typeface="Arial"/>
                <a:sym typeface="Arial"/>
              </a:rPr>
              <a:t>eb, which includes mobile platform and cloud computing</a:t>
            </a:r>
            <a:r>
              <a:rPr lang="en-US" dirty="0">
                <a:sym typeface="Arial"/>
              </a:rPr>
              <a:t>, </a:t>
            </a:r>
            <a:r>
              <a:rPr lang="en-US" sz="1200" b="0" i="0" u="none" strike="noStrike" kern="1200" cap="none" baseline="0" dirty="0">
                <a:solidFill>
                  <a:schemeClr val="dk1"/>
                </a:solidFill>
                <a:latin typeface="Arial"/>
                <a:ea typeface="Arial"/>
                <a:cs typeface="Arial"/>
                <a:sym typeface="Arial"/>
              </a:rPr>
              <a:t>has been in use since 19 95 to the present, and is used for industrial system automation business applications such as supply chain management, customer relationship management, channel management systems, and web and cloud services.</a:t>
            </a:r>
            <a:endParaRPr lang="en-US" sz="1200" b="0" i="0" u="none" strike="noStrike" kern="1200" cap="none" dirty="0">
              <a:solidFill>
                <a:prstClr val="black"/>
              </a:solidFill>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77232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899587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452233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92160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IN"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29</a:t>
            </a:fld>
            <a:endParaRPr lang="en-US"/>
          </a:p>
        </p:txBody>
      </p:sp>
    </p:spTree>
    <p:extLst>
      <p:ext uri="{BB962C8B-B14F-4D97-AF65-F5344CB8AC3E}">
        <p14:creationId xmlns:p14="http://schemas.microsoft.com/office/powerpoint/2010/main" val="1486311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Different breed of e-commerce company has muscled its way to the forefront:</a:t>
            </a:r>
          </a:p>
          <a:p>
            <a:r>
              <a:rPr lang="en-US" dirty="0"/>
              <a:t>Uber and other firms with similar business models, such as </a:t>
            </a:r>
            <a:r>
              <a:rPr lang="en-US" dirty="0" err="1"/>
              <a:t>Taxify</a:t>
            </a:r>
            <a:r>
              <a:rPr lang="en-US" dirty="0"/>
              <a:t>, </a:t>
            </a:r>
            <a:r>
              <a:rPr lang="en-US" dirty="0" err="1"/>
              <a:t>Airbnb,Takeaway</a:t>
            </a:r>
            <a:r>
              <a:rPr lang="en-US" dirty="0"/>
              <a:t>, </a:t>
            </a:r>
            <a:r>
              <a:rPr lang="en-US" dirty="0" err="1"/>
              <a:t>JustEat,Movinga</a:t>
            </a:r>
            <a:r>
              <a:rPr lang="en-US" dirty="0"/>
              <a:t>(Movers), </a:t>
            </a:r>
            <a:r>
              <a:rPr lang="en-US" dirty="0" err="1"/>
              <a:t>ZipJet</a:t>
            </a:r>
            <a:r>
              <a:rPr lang="en-US" dirty="0"/>
              <a:t>(laundry)</a:t>
            </a:r>
          </a:p>
          <a:p>
            <a:r>
              <a:rPr lang="en-US" dirty="0" err="1"/>
              <a:t>UberX,UberBlack,UberPool</a:t>
            </a:r>
            <a:endParaRPr lang="en-US" dirty="0"/>
          </a:p>
          <a:p>
            <a:r>
              <a:rPr lang="en-US" dirty="0"/>
              <a:t>Uber started in 2009 by Travis </a:t>
            </a:r>
            <a:r>
              <a:rPr lang="en-US" dirty="0" err="1"/>
              <a:t>Kalani.ck</a:t>
            </a:r>
            <a:r>
              <a:rPr lang="en-US" dirty="0"/>
              <a:t> and Garrett Camp, and has grown extensively since then to over 700 cities in 69 countries. 4 million drivers.</a:t>
            </a:r>
          </a:p>
          <a:p>
            <a:r>
              <a:rPr lang="en-US" dirty="0"/>
              <a:t>Uber has disrupted traditional tax business model.</a:t>
            </a:r>
          </a:p>
          <a:p>
            <a:r>
              <a:rPr lang="en-US" dirty="0"/>
              <a:t>Drivers as Independent contractors, not employees.</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22022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Analysts estimate that by 2023, consumers worldwide will be spending almost $7.3 trillion and business around $34 trillion in digital transactions. </a:t>
            </a:r>
          </a:p>
          <a:p>
            <a:r>
              <a:rPr lang="en-US" dirty="0"/>
              <a:t>It appears likely that e-commerce will eventually impact nearly all commerce and that most commerce will be e-commerce by the year 2050, if not sooner.</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375761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304729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019994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730011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In addition to this “surface” or “visible” Web, there is also the so-called deep Web that is reportedly 500 to 1,000 times greater than the surface Web. The deep Web contains subscription content, databases (government, corporation, medical, legal, and academic) and other content such as encrypted content that is not routinely identified by search engines such as Google. </a:t>
            </a:r>
            <a:endParaRPr lang="en-GB" sz="1200" b="0" i="0" u="none" strike="noStrike" kern="1200" cap="none" dirty="0">
              <a:solidFill>
                <a:schemeClr val="dk1"/>
              </a:solidFill>
              <a:effectLst/>
              <a:latin typeface="Arial"/>
              <a:ea typeface="Arial"/>
              <a:cs typeface="Arial"/>
              <a:sym typeface="Arial"/>
            </a:endParaRP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452614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2944270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lIns="0" tIns="0" rIns="0" bIns="0"/>
          <a:lstStyle>
            <a:lvl1pPr>
              <a:defRPr sz="3600">
                <a:solidFill>
                  <a:schemeClr val="tx2"/>
                </a:solidFill>
                <a:latin typeface="+mj-lt"/>
              </a:defRPr>
            </a:lvl1pPr>
          </a:lstStyle>
          <a:p>
            <a:r>
              <a:rPr lang="en-US" dirty="0"/>
              <a:t>Click to edit Master title style</a:t>
            </a:r>
          </a:p>
        </p:txBody>
      </p:sp>
      <p:sp>
        <p:nvSpPr>
          <p:cNvPr id="3" name="Content Placeholder 2"/>
          <p:cNvSpPr>
            <a:spLocks noGrp="1"/>
          </p:cNvSpPr>
          <p:nvPr>
            <p:ph idx="1"/>
          </p:nvPr>
        </p:nvSpPr>
        <p:spPr>
          <a:xfrm>
            <a:off x="457200" y="1557470"/>
            <a:ext cx="8229600" cy="4525963"/>
          </a:xfrm>
        </p:spPr>
        <p:txBody>
          <a:bodyPr lIns="0" tIns="0" rIns="0"/>
          <a:lstStyle>
            <a:lvl1pPr marL="255600" indent="-255600">
              <a:buClr>
                <a:srgbClr val="007FA3"/>
              </a:buClr>
              <a:buSzPct val="100000"/>
              <a:buFont typeface="Arial" panose="020B0604020202020204" pitchFamily="34" charset="0"/>
              <a:buChar char="•"/>
              <a:defRPr sz="2400">
                <a:latin typeface="+mn-lt"/>
              </a:defRPr>
            </a:lvl1pPr>
            <a:lvl2pPr marL="741600" indent="-284400">
              <a:buClr>
                <a:srgbClr val="007FA3"/>
              </a:buClr>
              <a:defRPr sz="2400">
                <a:latin typeface="+mn-lt"/>
              </a:defRPr>
            </a:lvl2pPr>
            <a:lvl3pPr indent="-230400">
              <a:buClr>
                <a:srgbClr val="007FA3"/>
              </a:buClr>
              <a:defRPr sz="2400">
                <a:latin typeface="+mn-lt"/>
              </a:defRPr>
            </a:lvl3pPr>
            <a:lvl4pPr indent="-230400">
              <a:buClr>
                <a:srgbClr val="007FA3"/>
              </a:buClr>
              <a:defRPr sz="2400">
                <a:latin typeface="+mn-lt"/>
              </a:defRPr>
            </a:lvl4pPr>
            <a:lvl5pPr indent="-230400">
              <a:buClr>
                <a:srgbClr val="007FA3"/>
              </a:buClr>
              <a:defRPr sz="2400">
                <a:latin typeface="+mn-lt"/>
              </a:defRPr>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4/13/22</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7"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3567289351"/>
      </p:ext>
    </p:extLst>
  </p:cSld>
  <p:clrMapOvr>
    <a:masterClrMapping/>
  </p:clrMapOvr>
  <p:extLst>
    <p:ext uri="{DCECCB84-F9BA-43D5-87BE-67443E8EF086}">
      <p15:sldGuideLst xmlns:p15="http://schemas.microsoft.com/office/powerpoint/2012/main">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dk1"/>
              </a:solidFill>
              <a:latin typeface="Arial"/>
              <a:ea typeface="Arial"/>
              <a:cs typeface="Arial"/>
              <a:sym typeface="Arial"/>
            </a:endParaRPr>
          </a:p>
        </p:txBody>
      </p:sp>
      <p:sp>
        <p:nvSpPr>
          <p:cNvPr id="7"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2020 Pearson Education Ltd. All Rights Reserved</a:t>
            </a:r>
          </a:p>
        </p:txBody>
      </p:sp>
    </p:spTree>
    <p:extLst>
      <p:ext uri="{BB962C8B-B14F-4D97-AF65-F5344CB8AC3E}">
        <p14:creationId xmlns:p14="http://schemas.microsoft.com/office/powerpoint/2010/main" val="2826302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0" tIns="0" rIns="0" bIns="0"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0" tIns="0" rIns="0" bIns="0"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8"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2020 Pearson Education Ltd. All Rights Reserved</a:t>
            </a:r>
          </a:p>
        </p:txBody>
      </p:sp>
    </p:spTree>
    <p:extLst>
      <p:ext uri="{BB962C8B-B14F-4D97-AF65-F5344CB8AC3E}">
        <p14:creationId xmlns:p14="http://schemas.microsoft.com/office/powerpoint/2010/main" val="32457349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1" i="0" u="none" strike="noStrike" cap="none">
                <a:solidFill>
                  <a:schemeClr val="dk1"/>
                </a:solidFill>
                <a:latin typeface="+mn-lt"/>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mn-lt"/>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8"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2020 Pearson Education Ltd. All Rights Reserved</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7"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2020 Pearson Education Ltd. All Rights Reserved</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6"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2020 Pearson Education Ltd. All Rights Reserved</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1268146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On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6"/>
            <a:ext cx="8229600" cy="44342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7"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3678147491"/>
      </p:ext>
    </p:extLst>
  </p:cSld>
  <p:clrMapOvr>
    <a:masterClrMapping/>
  </p:clrMapOvr>
  <p:extLst>
    <p:ext uri="{DCECCB84-F9BA-43D5-87BE-67443E8EF086}">
      <p15:sldGuideLst xmlns:p15="http://schemas.microsoft.com/office/powerpoint/2012/main">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1836354"/>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3632200"/>
            <a:ext cx="8229600" cy="17938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8"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748656664"/>
      </p:ext>
    </p:extLst>
  </p:cSld>
  <p:clrMapOvr>
    <a:masterClrMapping/>
  </p:clrMapOvr>
  <p:extLst>
    <p:ext uri="{DCECCB84-F9BA-43D5-87BE-67443E8EF086}">
      <p15:sldGuideLst xmlns:p15="http://schemas.microsoft.com/office/powerpoint/2012/main">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126378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3063790"/>
            <a:ext cx="8229600" cy="11834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4490938"/>
            <a:ext cx="8229600" cy="12605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3266143735"/>
      </p:ext>
    </p:extLst>
  </p:cSld>
  <p:clrMapOvr>
    <a:masterClrMapping/>
  </p:clrMapOvr>
  <p:extLst>
    <p:ext uri="{DCECCB84-F9BA-43D5-87BE-67443E8EF086}">
      <p15:sldGuideLst xmlns:p15="http://schemas.microsoft.com/office/powerpoint/2012/main">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89505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760292"/>
            <a:ext cx="8229600" cy="10767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4016772"/>
            <a:ext cx="8229600" cy="1016701"/>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5155500"/>
            <a:ext cx="8232775" cy="9119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176294165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Fiv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70830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451377"/>
            <a:ext cx="8229600" cy="735437"/>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3486685"/>
            <a:ext cx="8229600" cy="716830"/>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4503386"/>
            <a:ext cx="8232775" cy="716828"/>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7"/>
          </p:nvPr>
        </p:nvSpPr>
        <p:spPr>
          <a:xfrm>
            <a:off x="457200" y="5494338"/>
            <a:ext cx="8229600" cy="5556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1"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3415060848"/>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ix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59517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273743"/>
            <a:ext cx="8229600" cy="554915"/>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2950895"/>
            <a:ext cx="8229600" cy="535791"/>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3639492"/>
            <a:ext cx="8232775" cy="677152"/>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7"/>
          </p:nvPr>
        </p:nvSpPr>
        <p:spPr>
          <a:xfrm>
            <a:off x="457200" y="4469451"/>
            <a:ext cx="8229600" cy="598206"/>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8" name="Content Placeholder 7"/>
          <p:cNvSpPr>
            <a:spLocks noGrp="1"/>
          </p:cNvSpPr>
          <p:nvPr>
            <p:ph sz="quarter" idx="18"/>
          </p:nvPr>
        </p:nvSpPr>
        <p:spPr>
          <a:xfrm>
            <a:off x="457200" y="5221288"/>
            <a:ext cx="8232775" cy="64135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2020 Pearson Education Ltd. All Rights Reserved</a:t>
            </a:r>
          </a:p>
        </p:txBody>
      </p:sp>
    </p:spTree>
    <p:extLst>
      <p:ext uri="{BB962C8B-B14F-4D97-AF65-F5344CB8AC3E}">
        <p14:creationId xmlns:p14="http://schemas.microsoft.com/office/powerpoint/2010/main" val="744271391"/>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even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407853"/>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116988"/>
            <a:ext cx="8229600" cy="41256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2734849"/>
            <a:ext cx="8229600" cy="433357"/>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3365732"/>
            <a:ext cx="8232775" cy="465069"/>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7"/>
          </p:nvPr>
        </p:nvSpPr>
        <p:spPr>
          <a:xfrm>
            <a:off x="457200" y="3938594"/>
            <a:ext cx="8229600" cy="443837"/>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8" name="Content Placeholder 7"/>
          <p:cNvSpPr>
            <a:spLocks noGrp="1"/>
          </p:cNvSpPr>
          <p:nvPr>
            <p:ph sz="quarter" idx="18"/>
          </p:nvPr>
        </p:nvSpPr>
        <p:spPr>
          <a:xfrm>
            <a:off x="457200" y="4569758"/>
            <a:ext cx="8232775" cy="464206"/>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Content Placeholder 8"/>
          <p:cNvSpPr>
            <a:spLocks noGrp="1"/>
          </p:cNvSpPr>
          <p:nvPr>
            <p:ph sz="quarter" idx="19"/>
          </p:nvPr>
        </p:nvSpPr>
        <p:spPr>
          <a:xfrm>
            <a:off x="457200" y="5221288"/>
            <a:ext cx="8229600" cy="551633"/>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3"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2020 Pearson Education Ltd. All Rights Reserved</a:t>
            </a:r>
          </a:p>
        </p:txBody>
      </p:sp>
    </p:spTree>
    <p:extLst>
      <p:ext uri="{BB962C8B-B14F-4D97-AF65-F5344CB8AC3E}">
        <p14:creationId xmlns:p14="http://schemas.microsoft.com/office/powerpoint/2010/main" val="237797773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Eight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407853"/>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116988"/>
            <a:ext cx="8229600" cy="41256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2734849"/>
            <a:ext cx="8229600" cy="433357"/>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3365732"/>
            <a:ext cx="8232775" cy="38553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7"/>
          </p:nvPr>
        </p:nvSpPr>
        <p:spPr>
          <a:xfrm>
            <a:off x="457200" y="3938595"/>
            <a:ext cx="8229600" cy="37805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8" name="Content Placeholder 7"/>
          <p:cNvSpPr>
            <a:spLocks noGrp="1"/>
          </p:cNvSpPr>
          <p:nvPr>
            <p:ph sz="quarter" idx="18"/>
          </p:nvPr>
        </p:nvSpPr>
        <p:spPr>
          <a:xfrm>
            <a:off x="457200" y="4503969"/>
            <a:ext cx="8232775" cy="3842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Content Placeholder 8"/>
          <p:cNvSpPr>
            <a:spLocks noGrp="1"/>
          </p:cNvSpPr>
          <p:nvPr>
            <p:ph sz="quarter" idx="19"/>
          </p:nvPr>
        </p:nvSpPr>
        <p:spPr>
          <a:xfrm>
            <a:off x="457200" y="5069348"/>
            <a:ext cx="8229600" cy="451321"/>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57200" y="5614988"/>
            <a:ext cx="8232775" cy="44450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2020 Pearson Education Ltd. All Rights Reserved</a:t>
            </a:r>
          </a:p>
        </p:txBody>
      </p:sp>
    </p:spTree>
    <p:extLst>
      <p:ext uri="{BB962C8B-B14F-4D97-AF65-F5344CB8AC3E}">
        <p14:creationId xmlns:p14="http://schemas.microsoft.com/office/powerpoint/2010/main" val="622864151"/>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8">
            <a:alphaModFix/>
          </a:blip>
          <a:srcRect/>
          <a:stretch/>
        </p:blipFill>
        <p:spPr>
          <a:xfrm>
            <a:off x="443972" y="6429709"/>
            <a:ext cx="917999" cy="279914"/>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7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666" r:id="rId10"/>
    <p:sldLayoutId id="2147483665" r:id="rId11"/>
    <p:sldLayoutId id="2147483651" r:id="rId12"/>
    <p:sldLayoutId id="2147483654" r:id="rId13"/>
    <p:sldLayoutId id="2147483655" r:id="rId14"/>
    <p:sldLayoutId id="2147483656" r:id="rId15"/>
    <p:sldLayoutId id="214748370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0"/>
            <a:ext cx="8063346" cy="1004400"/>
          </a:xfrm>
        </p:spPr>
        <p:txBody>
          <a:bodyPr lIns="90000" tIns="90000" rIns="90000" bIns="90000" anchor="ctr"/>
          <a:lstStyle/>
          <a:p>
            <a:r>
              <a:rPr lang="en-US" altLang="en-US" sz="3000" dirty="0">
                <a:solidFill>
                  <a:schemeClr val="tx2"/>
                </a:solidFill>
                <a:latin typeface="+mj-lt"/>
                <a:cs typeface="Times New Roman" panose="02020603050405020304" pitchFamily="18" charset="0"/>
              </a:rPr>
              <a:t>E-commerce 2020-2021: Business. Technology. Society.</a:t>
            </a:r>
          </a:p>
        </p:txBody>
      </p:sp>
      <p:sp>
        <p:nvSpPr>
          <p:cNvPr id="3" name="Text Placeholder 2"/>
          <p:cNvSpPr>
            <a:spLocks noGrp="1"/>
          </p:cNvSpPr>
          <p:nvPr>
            <p:ph type="body" idx="1"/>
          </p:nvPr>
        </p:nvSpPr>
        <p:spPr>
          <a:xfrm>
            <a:off x="457200" y="1278000"/>
            <a:ext cx="8063346" cy="377925"/>
          </a:xfrm>
        </p:spPr>
        <p:txBody>
          <a:bodyPr anchor="ctr"/>
          <a:lstStyle/>
          <a:p>
            <a:pPr eaLnBrk="1" hangingPunct="1">
              <a:defRPr/>
            </a:pPr>
            <a:r>
              <a:rPr lang="en-US" altLang="en-US" dirty="0">
                <a:latin typeface="+mn-lt"/>
              </a:rPr>
              <a:t>Sixteenth</a:t>
            </a:r>
            <a:r>
              <a:rPr lang="en-US" altLang="en-US" dirty="0">
                <a:solidFill>
                  <a:schemeClr val="tx2"/>
                </a:solidFill>
                <a:latin typeface="+mn-lt"/>
              </a:rPr>
              <a:t> Edition, Global Edition</a:t>
            </a:r>
          </a:p>
        </p:txBody>
      </p:sp>
      <p:sp>
        <p:nvSpPr>
          <p:cNvPr id="4" name="Text Placeholder 3"/>
          <p:cNvSpPr>
            <a:spLocks noGrp="1"/>
          </p:cNvSpPr>
          <p:nvPr>
            <p:ph type="body" idx="2"/>
          </p:nvPr>
        </p:nvSpPr>
        <p:spPr>
          <a:xfrm>
            <a:off x="5195455" y="2048400"/>
            <a:ext cx="3325091" cy="799200"/>
          </a:xfrm>
        </p:spPr>
        <p:txBody>
          <a:bodyPr/>
          <a:lstStyle/>
          <a:p>
            <a:pPr algn="ctr"/>
            <a:r>
              <a:rPr lang="en-US" altLang="en-US" b="1" dirty="0">
                <a:latin typeface="+mn-lt"/>
                <a:ea typeface="Segoe UI Symbol" panose="020B0502040204020203" pitchFamily="34" charset="0"/>
              </a:rPr>
              <a:t>Chapter 1</a:t>
            </a:r>
          </a:p>
        </p:txBody>
      </p:sp>
      <p:sp>
        <p:nvSpPr>
          <p:cNvPr id="5" name="Text Placeholder 4"/>
          <p:cNvSpPr>
            <a:spLocks noGrp="1"/>
          </p:cNvSpPr>
          <p:nvPr>
            <p:ph type="body" idx="3"/>
          </p:nvPr>
        </p:nvSpPr>
        <p:spPr>
          <a:xfrm>
            <a:off x="5195455" y="3254244"/>
            <a:ext cx="3325091" cy="1076875"/>
          </a:xfrm>
        </p:spPr>
        <p:txBody>
          <a:bodyPr/>
          <a:lstStyle/>
          <a:p>
            <a:pPr algn="ctr">
              <a:spcBef>
                <a:spcPct val="0"/>
              </a:spcBef>
            </a:pPr>
            <a:r>
              <a:rPr lang="en-US" dirty="0">
                <a:latin typeface="+mn-lt"/>
              </a:rPr>
              <a:t>Introduction to </a:t>
            </a:r>
            <a:br>
              <a:rPr lang="en-US" dirty="0">
                <a:latin typeface="+mn-lt"/>
              </a:rPr>
            </a:br>
            <a:r>
              <a:rPr lang="en-US" dirty="0">
                <a:latin typeface="+mn-lt"/>
              </a:rPr>
              <a:t>E-commerce</a:t>
            </a:r>
          </a:p>
        </p:txBody>
      </p:sp>
      <p:pic>
        <p:nvPicPr>
          <p:cNvPr id="8" name="Picture 7"/>
          <p:cNvPicPr>
            <a:picLocks noChangeAspect="1"/>
          </p:cNvPicPr>
          <p:nvPr/>
        </p:nvPicPr>
        <p:blipFill>
          <a:blip r:embed="rId3"/>
          <a:srcRect/>
          <a:stretch/>
        </p:blipFill>
        <p:spPr>
          <a:xfrm>
            <a:off x="603825" y="1743078"/>
            <a:ext cx="3601949" cy="4536444"/>
          </a:xfrm>
          <a:prstGeom prst="rect">
            <a:avLst/>
          </a:prstGeom>
          <a:ln w="9525">
            <a:solidFill>
              <a:schemeClr val="tx1"/>
            </a:solidFill>
          </a:ln>
        </p:spPr>
      </p:pic>
      <p:sp>
        <p:nvSpPr>
          <p:cNvPr id="6" name="Text Placeholder 5"/>
          <p:cNvSpPr>
            <a:spLocks noGrp="1"/>
          </p:cNvSpPr>
          <p:nvPr>
            <p:ph type="body" idx="13"/>
          </p:nvPr>
        </p:nvSpPr>
        <p:spPr>
          <a:xfrm>
            <a:off x="2703443" y="6490310"/>
            <a:ext cx="6051986" cy="368298"/>
          </a:xfrm>
        </p:spPr>
        <p:txBody>
          <a:bodyPr anchor="ct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1212819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cs typeface="Times New Roman" panose="02020603050405020304" pitchFamily="18" charset="0"/>
              </a:rPr>
              <a:t>Major Trends in </a:t>
            </a:r>
            <a:r>
              <a:rPr lang="pt-BR" kern="1200" dirty="0">
                <a:cs typeface="Times New Roman" panose="02020603050405020304" pitchFamily="18" charset="0"/>
              </a:rPr>
              <a:t>E-commerce</a:t>
            </a:r>
            <a:endParaRPr lang="en-AU" dirty="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dirty="0">
                <a:solidFill>
                  <a:srgbClr val="000000"/>
                </a:solidFill>
                <a:latin typeface="Arial (Body)"/>
              </a:rPr>
              <a:t>Business trends include:</a:t>
            </a:r>
          </a:p>
          <a:p>
            <a:pPr marL="741553" lvl="1" indent="-284353">
              <a:spcAft>
                <a:spcPct val="0"/>
              </a:spcAft>
              <a:buSzPts val="2400"/>
            </a:pPr>
            <a:r>
              <a:rPr lang="en-US" kern="1200" dirty="0">
                <a:solidFill>
                  <a:srgbClr val="000000"/>
                </a:solidFill>
                <a:latin typeface="Arial (Body)"/>
              </a:rPr>
              <a:t>All forms of e-commerce show very strong growth</a:t>
            </a:r>
          </a:p>
          <a:p>
            <a:pPr marL="255651" lvl="0" indent="-255651">
              <a:spcAft>
                <a:spcPct val="0"/>
              </a:spcAft>
              <a:buSzPts val="2400"/>
              <a:tabLst/>
            </a:pPr>
            <a:r>
              <a:rPr lang="en-US" kern="1200" dirty="0">
                <a:solidFill>
                  <a:srgbClr val="000000"/>
                </a:solidFill>
                <a:latin typeface="Arial (Body)"/>
              </a:rPr>
              <a:t>Technology trends include:</a:t>
            </a:r>
          </a:p>
          <a:p>
            <a:pPr marL="741553" lvl="1" indent="-284353">
              <a:spcAft>
                <a:spcPct val="0"/>
              </a:spcAft>
              <a:buSzPts val="2400"/>
            </a:pPr>
            <a:r>
              <a:rPr lang="en-US" kern="1200" dirty="0">
                <a:solidFill>
                  <a:srgbClr val="000000"/>
                </a:solidFill>
                <a:latin typeface="Arial (Body)"/>
              </a:rPr>
              <a:t>Mobile platform has made mobile e-commerce reality</a:t>
            </a:r>
          </a:p>
          <a:p>
            <a:pPr marL="255651" lvl="0" indent="-255651">
              <a:spcAft>
                <a:spcPct val="0"/>
              </a:spcAft>
              <a:buSzPts val="2400"/>
              <a:tabLst/>
            </a:pPr>
            <a:r>
              <a:rPr lang="en-US" kern="1200" dirty="0">
                <a:solidFill>
                  <a:srgbClr val="000000"/>
                </a:solidFill>
                <a:latin typeface="Arial (Body)"/>
              </a:rPr>
              <a:t>Societal trends include:</a:t>
            </a:r>
          </a:p>
          <a:p>
            <a:pPr marL="741553" lvl="1" indent="-284353">
              <a:spcAft>
                <a:spcPct val="0"/>
              </a:spcAft>
              <a:buSzPts val="2400"/>
            </a:pPr>
            <a:r>
              <a:rPr lang="en-US" kern="1200" dirty="0">
                <a:solidFill>
                  <a:srgbClr val="000000"/>
                </a:solidFill>
                <a:latin typeface="Arial (Body)"/>
              </a:rPr>
              <a:t>Increased online social interaction and sharing</a:t>
            </a:r>
          </a:p>
        </p:txBody>
      </p:sp>
    </p:spTree>
    <p:extLst>
      <p:ext uri="{BB962C8B-B14F-4D97-AF65-F5344CB8AC3E}">
        <p14:creationId xmlns:p14="http://schemas.microsoft.com/office/powerpoint/2010/main" val="2893559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2912" y="872597"/>
            <a:ext cx="8229600" cy="656167"/>
          </a:xfrm>
        </p:spPr>
        <p:txBody>
          <a:bodyPr/>
          <a:lstStyle/>
          <a:p>
            <a:r>
              <a:rPr lang="en-US" kern="1200" dirty="0">
                <a:cs typeface="Times New Roman" panose="02020603050405020304" pitchFamily="18" charset="0"/>
              </a:rPr>
              <a:t>Eight unique features of </a:t>
            </a:r>
            <a:r>
              <a:rPr lang="pt-BR" kern="1200" dirty="0">
                <a:cs typeface="Times New Roman" panose="02020603050405020304" pitchFamily="18" charset="0"/>
              </a:rPr>
              <a:t>E-commerce Technology</a:t>
            </a:r>
            <a:endParaRPr lang="en-AU" dirty="0"/>
          </a:p>
        </p:txBody>
      </p:sp>
      <p:pic>
        <p:nvPicPr>
          <p:cNvPr id="6" name="Content Placeholder 5">
            <a:extLst>
              <a:ext uri="{FF2B5EF4-FFF2-40B4-BE49-F238E27FC236}">
                <a16:creationId xmlns:a16="http://schemas.microsoft.com/office/drawing/2014/main" id="{29D4721F-36F3-BE49-9050-E496088E0531}"/>
              </a:ext>
            </a:extLst>
          </p:cNvPr>
          <p:cNvPicPr>
            <a:picLocks noGrp="1" noChangeAspect="1"/>
          </p:cNvPicPr>
          <p:nvPr>
            <p:ph sz="quarter" idx="13"/>
          </p:nvPr>
        </p:nvPicPr>
        <p:blipFill rotWithShape="1">
          <a:blip r:embed="rId3"/>
          <a:srcRect l="15471" t="10843" r="12890" b="10084"/>
          <a:stretch/>
        </p:blipFill>
        <p:spPr>
          <a:xfrm>
            <a:off x="1657351" y="1943100"/>
            <a:ext cx="5557837" cy="4186239"/>
          </a:xfrm>
          <a:prstGeom prst="rect">
            <a:avLst/>
          </a:prstGeom>
        </p:spPr>
      </p:pic>
    </p:spTree>
    <p:extLst>
      <p:ext uri="{BB962C8B-B14F-4D97-AF65-F5344CB8AC3E}">
        <p14:creationId xmlns:p14="http://schemas.microsoft.com/office/powerpoint/2010/main" val="1282266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cs typeface="Times New Roman" panose="02020603050405020304" pitchFamily="18" charset="0"/>
              </a:rPr>
              <a:t>Types of </a:t>
            </a:r>
            <a:r>
              <a:rPr lang="pt-BR" kern="1200" dirty="0">
                <a:cs typeface="Times New Roman" panose="02020603050405020304" pitchFamily="18" charset="0"/>
              </a:rPr>
              <a:t>E-commerce</a:t>
            </a:r>
            <a:endParaRPr lang="en-AU" dirty="0"/>
          </a:p>
        </p:txBody>
      </p:sp>
      <p:sp>
        <p:nvSpPr>
          <p:cNvPr id="3" name="Content Placeholder 2"/>
          <p:cNvSpPr>
            <a:spLocks noGrp="1"/>
          </p:cNvSpPr>
          <p:nvPr>
            <p:ph sz="quarter" idx="13"/>
          </p:nvPr>
        </p:nvSpPr>
        <p:spPr/>
        <p:txBody>
          <a:bodyPr/>
          <a:lstStyle/>
          <a:p>
            <a:pPr marL="255651" lvl="0" indent="-255651">
              <a:spcAft>
                <a:spcPct val="0"/>
              </a:spcAft>
              <a:buSzPts val="2400"/>
              <a:tabLst/>
              <a:defRPr/>
            </a:pPr>
            <a:r>
              <a:rPr lang="en-US" kern="1200" dirty="0">
                <a:solidFill>
                  <a:srgbClr val="000000"/>
                </a:solidFill>
                <a:latin typeface="Arial (Body)"/>
              </a:rPr>
              <a:t>Business-to-Consumer (B2C)</a:t>
            </a:r>
          </a:p>
          <a:p>
            <a:pPr marL="255651" lvl="0" indent="-255651">
              <a:spcAft>
                <a:spcPct val="0"/>
              </a:spcAft>
              <a:buSzPts val="2400"/>
              <a:tabLst/>
              <a:defRPr/>
            </a:pPr>
            <a:r>
              <a:rPr lang="en-US" kern="1200" dirty="0">
                <a:solidFill>
                  <a:srgbClr val="000000"/>
                </a:solidFill>
                <a:latin typeface="Arial (Body)"/>
              </a:rPr>
              <a:t>Business-to-Business (B2B)</a:t>
            </a:r>
          </a:p>
          <a:p>
            <a:pPr marL="255651" lvl="0" indent="-255651">
              <a:spcAft>
                <a:spcPct val="0"/>
              </a:spcAft>
              <a:buSzPts val="2400"/>
              <a:tabLst/>
              <a:defRPr/>
            </a:pPr>
            <a:r>
              <a:rPr lang="en-US" kern="1200" dirty="0">
                <a:solidFill>
                  <a:srgbClr val="000000"/>
                </a:solidFill>
                <a:latin typeface="Arial (Body)"/>
              </a:rPr>
              <a:t>Consumer-to-Consumer (C2C)</a:t>
            </a:r>
          </a:p>
          <a:p>
            <a:pPr marL="255651" lvl="0" indent="-255651">
              <a:spcAft>
                <a:spcPct val="0"/>
              </a:spcAft>
              <a:buSzPts val="2400"/>
              <a:tabLst/>
              <a:defRPr/>
            </a:pPr>
            <a:r>
              <a:rPr lang="en-US" kern="1200" dirty="0">
                <a:solidFill>
                  <a:srgbClr val="000000"/>
                </a:solidFill>
                <a:latin typeface="Arial (Body)"/>
              </a:rPr>
              <a:t>Mobile e-commerce (</a:t>
            </a:r>
            <a:r>
              <a:rPr lang="pt-BR" kern="1200" dirty="0">
                <a:solidFill>
                  <a:srgbClr val="000000"/>
                </a:solidFill>
                <a:latin typeface="Arial (Body)"/>
              </a:rPr>
              <a:t>M-commerce</a:t>
            </a:r>
            <a:r>
              <a:rPr lang="en-US" kern="1200" dirty="0">
                <a:solidFill>
                  <a:srgbClr val="000000"/>
                </a:solidFill>
                <a:latin typeface="Arial (Body)"/>
              </a:rPr>
              <a:t>)</a:t>
            </a:r>
          </a:p>
          <a:p>
            <a:pPr marL="255651" lvl="0" indent="-255651">
              <a:spcAft>
                <a:spcPct val="0"/>
              </a:spcAft>
              <a:buSzPts val="2400"/>
              <a:tabLst/>
              <a:defRPr/>
            </a:pPr>
            <a:r>
              <a:rPr lang="en-US" kern="1200" dirty="0">
                <a:solidFill>
                  <a:srgbClr val="000000"/>
                </a:solidFill>
                <a:latin typeface="Arial (Body)"/>
              </a:rPr>
              <a:t>Social e-commerce</a:t>
            </a:r>
          </a:p>
          <a:p>
            <a:pPr marL="255651" lvl="0" indent="-255651">
              <a:spcAft>
                <a:spcPct val="0"/>
              </a:spcAft>
              <a:buSzPts val="2400"/>
              <a:tabLst/>
              <a:defRPr/>
            </a:pPr>
            <a:r>
              <a:rPr lang="en-US" kern="1200" dirty="0">
                <a:solidFill>
                  <a:srgbClr val="000000"/>
                </a:solidFill>
                <a:latin typeface="Arial (Body)"/>
              </a:rPr>
              <a:t>Local e-commerce</a:t>
            </a:r>
          </a:p>
        </p:txBody>
      </p:sp>
    </p:spTree>
    <p:extLst>
      <p:ext uri="{BB962C8B-B14F-4D97-AF65-F5344CB8AC3E}">
        <p14:creationId xmlns:p14="http://schemas.microsoft.com/office/powerpoint/2010/main" val="21924280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Figure 1.5 </a:t>
            </a:r>
            <a:r>
              <a:rPr lang="en-US" sz="3200" dirty="0"/>
              <a:t>The Worldwide Growth of B2C E-Commerce</a:t>
            </a:r>
            <a:endParaRPr lang="en-AU" sz="3400" dirty="0"/>
          </a:p>
        </p:txBody>
      </p:sp>
      <p:pic>
        <p:nvPicPr>
          <p:cNvPr id="4" name="Picture 3" descr="EC2020G_Fig_01-05_GrowthB2Crevenues.tif"/>
          <p:cNvPicPr>
            <a:picLocks noChangeAspect="1"/>
          </p:cNvPicPr>
          <p:nvPr/>
        </p:nvPicPr>
        <p:blipFill>
          <a:blip r:embed="rId3"/>
          <a:stretch>
            <a:fillRect/>
          </a:stretch>
        </p:blipFill>
        <p:spPr>
          <a:xfrm>
            <a:off x="1799773" y="1612890"/>
            <a:ext cx="5428342" cy="4036832"/>
          </a:xfrm>
          <a:prstGeom prst="rect">
            <a:avLst/>
          </a:prstGeom>
        </p:spPr>
      </p:pic>
      <p:sp>
        <p:nvSpPr>
          <p:cNvPr id="5" name="Rectangle 4"/>
          <p:cNvSpPr/>
          <p:nvPr/>
        </p:nvSpPr>
        <p:spPr>
          <a:xfrm>
            <a:off x="1712689" y="5678750"/>
            <a:ext cx="2787943" cy="230832"/>
          </a:xfrm>
          <a:prstGeom prst="rect">
            <a:avLst/>
          </a:prstGeom>
        </p:spPr>
        <p:txBody>
          <a:bodyPr wrap="none">
            <a:spAutoFit/>
          </a:bodyPr>
          <a:lstStyle/>
          <a:p>
            <a:r>
              <a:rPr lang="en-US" sz="900" dirty="0"/>
              <a:t>Based on data from </a:t>
            </a:r>
            <a:r>
              <a:rPr lang="en-US" sz="900" dirty="0" err="1"/>
              <a:t>eMarketer</a:t>
            </a:r>
            <a:r>
              <a:rPr lang="en-US" sz="900" dirty="0"/>
              <a:t>, Inc., 2019c; 2019d.</a:t>
            </a:r>
          </a:p>
        </p:txBody>
      </p:sp>
    </p:spTree>
    <p:extLst>
      <p:ext uri="{BB962C8B-B14F-4D97-AF65-F5344CB8AC3E}">
        <p14:creationId xmlns:p14="http://schemas.microsoft.com/office/powerpoint/2010/main" val="4008028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Figure 1.7 The Growth of B2B </a:t>
            </a:r>
            <a:br>
              <a:rPr lang="en-IN" sz="3400" kern="1200" dirty="0">
                <a:cs typeface="Times New Roman" panose="02020603050405020304" pitchFamily="18" charset="0"/>
              </a:rPr>
            </a:br>
            <a:r>
              <a:rPr lang="en-IN" sz="3400" kern="1200" dirty="0">
                <a:cs typeface="Times New Roman" panose="02020603050405020304" pitchFamily="18" charset="0"/>
              </a:rPr>
              <a:t>E-Commerce in the United States</a:t>
            </a:r>
            <a:endParaRPr lang="en-AU" sz="3400" dirty="0"/>
          </a:p>
        </p:txBody>
      </p:sp>
      <p:sp>
        <p:nvSpPr>
          <p:cNvPr id="4" name="Rectangle 3"/>
          <p:cNvSpPr/>
          <p:nvPr/>
        </p:nvSpPr>
        <p:spPr>
          <a:xfrm>
            <a:off x="1256985" y="5848603"/>
            <a:ext cx="3750443" cy="230832"/>
          </a:xfrm>
          <a:prstGeom prst="rect">
            <a:avLst/>
          </a:prstGeom>
        </p:spPr>
        <p:txBody>
          <a:bodyPr wrap="square">
            <a:spAutoFit/>
          </a:bodyPr>
          <a:lstStyle/>
          <a:p>
            <a:r>
              <a:rPr lang="en-US" sz="900" dirty="0"/>
              <a:t>Based on data from U.S. Census Bureau, 2019; authors’ estimates.</a:t>
            </a:r>
          </a:p>
        </p:txBody>
      </p:sp>
      <p:pic>
        <p:nvPicPr>
          <p:cNvPr id="5" name="Picture 4" descr="EC2020G_Fig_01-07_GrowthB2Brevenues.tif"/>
          <p:cNvPicPr>
            <a:picLocks noChangeAspect="1"/>
          </p:cNvPicPr>
          <p:nvPr/>
        </p:nvPicPr>
        <p:blipFill>
          <a:blip r:embed="rId3"/>
          <a:stretch>
            <a:fillRect/>
          </a:stretch>
        </p:blipFill>
        <p:spPr>
          <a:xfrm>
            <a:off x="1358583" y="1516738"/>
            <a:ext cx="6426834" cy="4288972"/>
          </a:xfrm>
          <a:prstGeom prst="rect">
            <a:avLst/>
          </a:prstGeom>
        </p:spPr>
      </p:pic>
    </p:spTree>
    <p:extLst>
      <p:ext uri="{BB962C8B-B14F-4D97-AF65-F5344CB8AC3E}">
        <p14:creationId xmlns:p14="http://schemas.microsoft.com/office/powerpoint/2010/main" val="2832864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Figure 1.8 The Worldwide Growth of Retail M-Commerce</a:t>
            </a:r>
            <a:endParaRPr lang="en-AU" sz="3400" dirty="0"/>
          </a:p>
        </p:txBody>
      </p:sp>
      <p:sp>
        <p:nvSpPr>
          <p:cNvPr id="4" name="Rectangle 3"/>
          <p:cNvSpPr/>
          <p:nvPr/>
        </p:nvSpPr>
        <p:spPr>
          <a:xfrm>
            <a:off x="1132119" y="5973182"/>
            <a:ext cx="2409634" cy="230832"/>
          </a:xfrm>
          <a:prstGeom prst="rect">
            <a:avLst/>
          </a:prstGeom>
        </p:spPr>
        <p:txBody>
          <a:bodyPr wrap="none">
            <a:spAutoFit/>
          </a:bodyPr>
          <a:lstStyle/>
          <a:p>
            <a:r>
              <a:rPr lang="en-US" sz="900" dirty="0"/>
              <a:t>Based on data from </a:t>
            </a:r>
            <a:r>
              <a:rPr lang="en-US" sz="900" dirty="0" err="1"/>
              <a:t>eMarketer</a:t>
            </a:r>
            <a:r>
              <a:rPr lang="en-US" sz="900" dirty="0"/>
              <a:t>, Inc., 2019e.</a:t>
            </a:r>
          </a:p>
        </p:txBody>
      </p:sp>
      <p:pic>
        <p:nvPicPr>
          <p:cNvPr id="5" name="Picture 4" descr="EC2020G_Fig_01-08_GrowthMcomrevenues.tif"/>
          <p:cNvPicPr>
            <a:picLocks noChangeAspect="1"/>
          </p:cNvPicPr>
          <p:nvPr/>
        </p:nvPicPr>
        <p:blipFill>
          <a:blip r:embed="rId3"/>
          <a:stretch>
            <a:fillRect/>
          </a:stretch>
        </p:blipFill>
        <p:spPr>
          <a:xfrm>
            <a:off x="1204686" y="1494027"/>
            <a:ext cx="6734628" cy="4450506"/>
          </a:xfrm>
          <a:prstGeom prst="rect">
            <a:avLst/>
          </a:prstGeom>
        </p:spPr>
      </p:pic>
    </p:spTree>
    <p:extLst>
      <p:ext uri="{BB962C8B-B14F-4D97-AF65-F5344CB8AC3E}">
        <p14:creationId xmlns:p14="http://schemas.microsoft.com/office/powerpoint/2010/main" val="13957187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kern="1200" dirty="0">
                <a:cs typeface="Times New Roman" panose="02020603050405020304" pitchFamily="18" charset="0"/>
              </a:rPr>
              <a:t>E-commerce: A Brief History </a:t>
            </a:r>
            <a:r>
              <a:rPr lang="en-IN" sz="2000" b="0" kern="1200" dirty="0">
                <a:cs typeface="Times New Roman" panose="02020603050405020304" pitchFamily="18" charset="0"/>
              </a:rPr>
              <a:t>(1 of 4)</a:t>
            </a:r>
            <a:endParaRPr lang="en-AU" sz="2000" dirty="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dirty="0">
                <a:solidFill>
                  <a:srgbClr val="000000"/>
                </a:solidFill>
                <a:latin typeface="Arial (Body)"/>
              </a:rPr>
              <a:t>Precursors</a:t>
            </a:r>
          </a:p>
          <a:p>
            <a:pPr marL="741553" lvl="1" indent="-284353">
              <a:spcAft>
                <a:spcPct val="0"/>
              </a:spcAft>
              <a:buSzPts val="2400"/>
            </a:pPr>
            <a:r>
              <a:rPr lang="en-US" kern="1200" dirty="0">
                <a:solidFill>
                  <a:srgbClr val="000000"/>
                </a:solidFill>
                <a:latin typeface="Arial (Body)"/>
              </a:rPr>
              <a:t>Baxter Healthcare modem-based system</a:t>
            </a:r>
          </a:p>
          <a:p>
            <a:pPr marL="1141603" lvl="2" indent="-284353">
              <a:spcAft>
                <a:spcPct val="0"/>
              </a:spcAft>
              <a:buSzPts val="2400"/>
            </a:pPr>
            <a:r>
              <a:rPr lang="en-GB" dirty="0"/>
              <a:t>In the year 1970, </a:t>
            </a:r>
            <a:r>
              <a:rPr lang="en-GB" i="1" dirty="0"/>
              <a:t>Pharmaceuticals introduced B2B by using  a telephone-based modem that permitted hospitals to reorder</a:t>
            </a:r>
            <a:endParaRPr lang="en-US" kern="1200" dirty="0">
              <a:solidFill>
                <a:srgbClr val="000000"/>
              </a:solidFill>
              <a:latin typeface="Arial (Body)"/>
            </a:endParaRPr>
          </a:p>
          <a:p>
            <a:pPr marL="741553" lvl="1" indent="-284353">
              <a:spcAft>
                <a:spcPct val="0"/>
              </a:spcAft>
              <a:buSzPts val="2400"/>
            </a:pPr>
            <a:r>
              <a:rPr lang="en-US" kern="1200" dirty="0">
                <a:solidFill>
                  <a:srgbClr val="000000"/>
                </a:solidFill>
                <a:latin typeface="Arial (Body)"/>
              </a:rPr>
              <a:t>Order entry systems</a:t>
            </a:r>
          </a:p>
          <a:p>
            <a:pPr marL="741553" lvl="1" indent="-284353">
              <a:spcAft>
                <a:spcPct val="0"/>
              </a:spcAft>
              <a:buSzPts val="2400"/>
            </a:pPr>
            <a:r>
              <a:rPr lang="en-US" kern="1200" dirty="0">
                <a:solidFill>
                  <a:srgbClr val="000000"/>
                </a:solidFill>
                <a:latin typeface="Arial (Body)"/>
              </a:rPr>
              <a:t>Electronic Data Interchange (E</a:t>
            </a:r>
            <a:r>
              <a:rPr lang="en-US" sz="100" kern="1200" dirty="0">
                <a:solidFill>
                  <a:srgbClr val="000000"/>
                </a:solidFill>
                <a:latin typeface="Arial (Body)"/>
              </a:rPr>
              <a:t> </a:t>
            </a:r>
            <a:r>
              <a:rPr lang="en-US" kern="1200" dirty="0">
                <a:solidFill>
                  <a:srgbClr val="000000"/>
                </a:solidFill>
                <a:latin typeface="Arial (Body)"/>
              </a:rPr>
              <a:t>D</a:t>
            </a:r>
            <a:r>
              <a:rPr lang="en-US" sz="100" kern="1200" dirty="0">
                <a:solidFill>
                  <a:srgbClr val="000000"/>
                </a:solidFill>
                <a:latin typeface="Arial (Body)"/>
              </a:rPr>
              <a:t> </a:t>
            </a:r>
            <a:r>
              <a:rPr lang="en-US" kern="1200" dirty="0">
                <a:solidFill>
                  <a:srgbClr val="000000"/>
                </a:solidFill>
                <a:latin typeface="Arial (Body)"/>
              </a:rPr>
              <a:t>I) standards - 1980</a:t>
            </a:r>
          </a:p>
          <a:p>
            <a:pPr marL="741553" lvl="1" indent="-284353">
              <a:spcAft>
                <a:spcPct val="0"/>
              </a:spcAft>
              <a:buSzPts val="2400"/>
            </a:pPr>
            <a:r>
              <a:rPr lang="en-US" kern="1200" dirty="0">
                <a:solidFill>
                  <a:srgbClr val="000000"/>
                </a:solidFill>
                <a:latin typeface="Arial (Body)"/>
              </a:rPr>
              <a:t>French Minitel - </a:t>
            </a:r>
            <a:r>
              <a:rPr lang="en-GB" i="1" dirty="0"/>
              <a:t>1980s videotext system, B2C, ticket service, travel, online banking.</a:t>
            </a:r>
          </a:p>
          <a:p>
            <a:pPr marL="741553" lvl="1" indent="-284353">
              <a:spcAft>
                <a:spcPct val="0"/>
              </a:spcAft>
              <a:buSzPts val="2400"/>
            </a:pPr>
            <a:r>
              <a:rPr lang="en-GB" kern="1200" dirty="0">
                <a:solidFill>
                  <a:srgbClr val="000000"/>
                </a:solidFill>
                <a:latin typeface="Arial (Body)"/>
              </a:rPr>
              <a:t>None of them had functionality of Internet</a:t>
            </a:r>
            <a:endParaRPr lang="en-US" kern="1200" dirty="0">
              <a:solidFill>
                <a:srgbClr val="000000"/>
              </a:solidFill>
              <a:latin typeface="Arial (Body)"/>
            </a:endParaRPr>
          </a:p>
        </p:txBody>
      </p:sp>
    </p:spTree>
    <p:extLst>
      <p:ext uri="{BB962C8B-B14F-4D97-AF65-F5344CB8AC3E}">
        <p14:creationId xmlns:p14="http://schemas.microsoft.com/office/powerpoint/2010/main" val="1635182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kern="1200" dirty="0">
                <a:cs typeface="Times New Roman" panose="02020603050405020304" pitchFamily="18" charset="0"/>
              </a:rPr>
              <a:t>E-commerce: A Brief History </a:t>
            </a:r>
            <a:r>
              <a:rPr lang="en-IN" sz="2000" b="0" kern="1200" dirty="0">
                <a:cs typeface="Times New Roman" panose="02020603050405020304" pitchFamily="18" charset="0"/>
              </a:rPr>
              <a:t>(2 of 4)</a:t>
            </a:r>
            <a:endParaRPr lang="en-AU" sz="2000" dirty="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dirty="0">
                <a:solidFill>
                  <a:srgbClr val="000000"/>
                </a:solidFill>
                <a:latin typeface="Arial (Body)"/>
              </a:rPr>
              <a:t>1995–2000: Invention</a:t>
            </a:r>
          </a:p>
          <a:p>
            <a:pPr marL="741553" lvl="1" indent="-284353">
              <a:spcAft>
                <a:spcPct val="0"/>
              </a:spcAft>
              <a:buSzPts val="2400"/>
            </a:pPr>
            <a:r>
              <a:rPr lang="en-US" altLang="en-US" kern="1200" dirty="0">
                <a:solidFill>
                  <a:srgbClr val="000000"/>
                </a:solidFill>
                <a:latin typeface="Arial (Body)"/>
              </a:rPr>
              <a:t>Sale of simple retail goods</a:t>
            </a:r>
          </a:p>
          <a:p>
            <a:pPr marL="741553" lvl="1" indent="-284353">
              <a:spcAft>
                <a:spcPct val="0"/>
              </a:spcAft>
              <a:buSzPts val="2400"/>
            </a:pPr>
            <a:r>
              <a:rPr lang="en-US" altLang="en-US" kern="1200" dirty="0">
                <a:solidFill>
                  <a:srgbClr val="000000"/>
                </a:solidFill>
                <a:latin typeface="Arial (Body)"/>
              </a:rPr>
              <a:t>Limited bandwidth and media</a:t>
            </a:r>
          </a:p>
          <a:p>
            <a:pPr marL="741553" lvl="1" indent="-284353">
              <a:spcAft>
                <a:spcPct val="0"/>
              </a:spcAft>
              <a:buSzPts val="2400"/>
            </a:pPr>
            <a:r>
              <a:rPr lang="en-US" altLang="en-US" kern="1200" dirty="0">
                <a:solidFill>
                  <a:srgbClr val="000000"/>
                </a:solidFill>
                <a:latin typeface="Arial (Body)"/>
              </a:rPr>
              <a:t>Euphoric visions of</a:t>
            </a:r>
          </a:p>
          <a:p>
            <a:pPr marL="1144778" lvl="2" indent="-230378">
              <a:spcAft>
                <a:spcPct val="0"/>
              </a:spcAft>
              <a:buSzPts val="2400"/>
            </a:pPr>
            <a:r>
              <a:rPr lang="en-US" altLang="en-US" kern="1200" dirty="0">
                <a:solidFill>
                  <a:srgbClr val="000000"/>
                </a:solidFill>
                <a:latin typeface="Arial (Body)"/>
              </a:rPr>
              <a:t>Friction-free commerce</a:t>
            </a:r>
          </a:p>
          <a:p>
            <a:pPr marL="1144778" lvl="2" indent="-230378">
              <a:spcAft>
                <a:spcPct val="0"/>
              </a:spcAft>
              <a:buSzPts val="2400"/>
            </a:pPr>
            <a:r>
              <a:rPr lang="en-US" altLang="en-US" kern="1200" dirty="0">
                <a:solidFill>
                  <a:srgbClr val="000000"/>
                </a:solidFill>
                <a:latin typeface="Arial (Body)"/>
              </a:rPr>
              <a:t>First-mover advantages</a:t>
            </a:r>
          </a:p>
          <a:p>
            <a:pPr marL="741553" lvl="1" indent="-284353">
              <a:spcAft>
                <a:spcPct val="0"/>
              </a:spcAft>
              <a:buSzPts val="2400"/>
            </a:pPr>
            <a:r>
              <a:rPr lang="en-US" altLang="en-US" kern="1200" dirty="0">
                <a:solidFill>
                  <a:srgbClr val="000000"/>
                </a:solidFill>
                <a:latin typeface="Arial (Body)"/>
              </a:rPr>
              <a:t>Dot-com crash of 2000</a:t>
            </a:r>
          </a:p>
        </p:txBody>
      </p:sp>
    </p:spTree>
    <p:extLst>
      <p:ext uri="{BB962C8B-B14F-4D97-AF65-F5344CB8AC3E}">
        <p14:creationId xmlns:p14="http://schemas.microsoft.com/office/powerpoint/2010/main" val="8958105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kern="1200" dirty="0">
                <a:cs typeface="Times New Roman" panose="02020603050405020304" pitchFamily="18" charset="0"/>
              </a:rPr>
              <a:t>E-commerce: A Brief History </a:t>
            </a:r>
            <a:r>
              <a:rPr lang="en-IN" sz="2000" b="0" kern="1200" dirty="0">
                <a:cs typeface="Times New Roman" panose="02020603050405020304" pitchFamily="18" charset="0"/>
              </a:rPr>
              <a:t>(3 of 4)</a:t>
            </a:r>
            <a:endParaRPr lang="en-AU" sz="2000" dirty="0"/>
          </a:p>
        </p:txBody>
      </p:sp>
      <p:sp>
        <p:nvSpPr>
          <p:cNvPr id="3" name="Content Placeholder 2"/>
          <p:cNvSpPr>
            <a:spLocks noGrp="1"/>
          </p:cNvSpPr>
          <p:nvPr>
            <p:ph sz="quarter" idx="13"/>
          </p:nvPr>
        </p:nvSpPr>
        <p:spPr/>
        <p:txBody>
          <a:bodyPr/>
          <a:lstStyle/>
          <a:p>
            <a:pPr marL="255651" lvl="0" indent="-255651">
              <a:spcAft>
                <a:spcPct val="0"/>
              </a:spcAft>
              <a:buSzPts val="2400"/>
              <a:tabLst/>
              <a:defRPr/>
            </a:pPr>
            <a:r>
              <a:rPr lang="en-US" altLang="en-US" kern="1200" dirty="0">
                <a:solidFill>
                  <a:srgbClr val="000000"/>
                </a:solidFill>
                <a:latin typeface="Arial (Body)"/>
              </a:rPr>
              <a:t>2001–2006: Consolidation</a:t>
            </a:r>
          </a:p>
          <a:p>
            <a:pPr marL="741553" lvl="1" indent="-284353">
              <a:spcAft>
                <a:spcPct val="0"/>
              </a:spcAft>
              <a:buSzPts val="2400"/>
              <a:defRPr/>
            </a:pPr>
            <a:r>
              <a:rPr lang="en-US" altLang="en-US" kern="1200" dirty="0">
                <a:solidFill>
                  <a:srgbClr val="000000"/>
                </a:solidFill>
                <a:latin typeface="Arial (Body)"/>
              </a:rPr>
              <a:t>Emphasis on business-driven approach</a:t>
            </a:r>
          </a:p>
          <a:p>
            <a:pPr marL="741553" lvl="1" indent="-284353">
              <a:spcAft>
                <a:spcPct val="0"/>
              </a:spcAft>
              <a:buSzPts val="2400"/>
              <a:defRPr/>
            </a:pPr>
            <a:r>
              <a:rPr lang="en-US" altLang="en-US" kern="1200" dirty="0">
                <a:solidFill>
                  <a:srgbClr val="000000"/>
                </a:solidFill>
                <a:latin typeface="Arial (Body)"/>
              </a:rPr>
              <a:t>Traditional large firms expand presence</a:t>
            </a:r>
          </a:p>
          <a:p>
            <a:pPr marL="741553" lvl="1" indent="-284353">
              <a:spcAft>
                <a:spcPct val="0"/>
              </a:spcAft>
              <a:buSzPts val="2400"/>
              <a:defRPr/>
            </a:pPr>
            <a:r>
              <a:rPr lang="en-US" altLang="en-US" kern="1200" dirty="0">
                <a:solidFill>
                  <a:srgbClr val="000000"/>
                </a:solidFill>
                <a:latin typeface="Arial (Body)"/>
              </a:rPr>
              <a:t>Start-up financing shrinks</a:t>
            </a:r>
          </a:p>
          <a:p>
            <a:pPr marL="741553" lvl="1" indent="-284353">
              <a:spcAft>
                <a:spcPct val="0"/>
              </a:spcAft>
              <a:buSzPts val="2400"/>
              <a:defRPr/>
            </a:pPr>
            <a:r>
              <a:rPr lang="en-US" altLang="en-US" kern="1200" dirty="0">
                <a:solidFill>
                  <a:srgbClr val="000000"/>
                </a:solidFill>
                <a:latin typeface="Arial (Body)"/>
              </a:rPr>
              <a:t>More complex products and services sold</a:t>
            </a:r>
          </a:p>
          <a:p>
            <a:pPr marL="741553" lvl="1" indent="-284353">
              <a:spcAft>
                <a:spcPct val="0"/>
              </a:spcAft>
              <a:buSzPts val="2400"/>
              <a:defRPr/>
            </a:pPr>
            <a:r>
              <a:rPr lang="en-US" altLang="en-US" kern="1200" dirty="0">
                <a:solidFill>
                  <a:srgbClr val="000000"/>
                </a:solidFill>
                <a:latin typeface="Arial (Body)"/>
              </a:rPr>
              <a:t>Growth of search engine advertising</a:t>
            </a:r>
          </a:p>
          <a:p>
            <a:pPr marL="741553" lvl="1" indent="-284353">
              <a:spcAft>
                <a:spcPct val="0"/>
              </a:spcAft>
              <a:buSzPts val="2400"/>
              <a:defRPr/>
            </a:pPr>
            <a:r>
              <a:rPr lang="en-US" altLang="en-US" kern="1200" dirty="0">
                <a:solidFill>
                  <a:srgbClr val="000000"/>
                </a:solidFill>
                <a:latin typeface="Arial (Body)"/>
              </a:rPr>
              <a:t>Business web presences expand</a:t>
            </a:r>
            <a:endParaRPr lang="en-US" kern="1200" dirty="0">
              <a:solidFill>
                <a:srgbClr val="000000"/>
              </a:solidFill>
              <a:latin typeface="Arial (Body)"/>
            </a:endParaRPr>
          </a:p>
        </p:txBody>
      </p:sp>
    </p:spTree>
    <p:extLst>
      <p:ext uri="{BB962C8B-B14F-4D97-AF65-F5344CB8AC3E}">
        <p14:creationId xmlns:p14="http://schemas.microsoft.com/office/powerpoint/2010/main" val="38388198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kern="1200" dirty="0">
                <a:cs typeface="Times New Roman" panose="02020603050405020304" pitchFamily="18" charset="0"/>
              </a:rPr>
              <a:t>E-commerce: A Brief History </a:t>
            </a:r>
            <a:r>
              <a:rPr lang="en-IN" sz="2000" b="0" kern="1200" dirty="0">
                <a:cs typeface="Times New Roman" panose="02020603050405020304" pitchFamily="18" charset="0"/>
              </a:rPr>
              <a:t>(4 of 4)</a:t>
            </a:r>
            <a:endParaRPr lang="en-AU" sz="2000" dirty="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altLang="en-US" kern="1200" dirty="0">
                <a:solidFill>
                  <a:srgbClr val="000000"/>
                </a:solidFill>
                <a:latin typeface="Arial (Body)"/>
              </a:rPr>
              <a:t>2007–Present: Reinvention</a:t>
            </a:r>
          </a:p>
          <a:p>
            <a:pPr marL="741553" lvl="1" indent="-284353">
              <a:spcAft>
                <a:spcPct val="0"/>
              </a:spcAft>
              <a:buSzPts val="2400"/>
            </a:pPr>
            <a:r>
              <a:rPr lang="en-US" altLang="en-US" kern="1200" dirty="0">
                <a:solidFill>
                  <a:srgbClr val="000000"/>
                </a:solidFill>
                <a:latin typeface="Arial (Body)"/>
              </a:rPr>
              <a:t>Rapid growth of:</a:t>
            </a:r>
          </a:p>
          <a:p>
            <a:pPr marL="1144778" lvl="2" indent="-230378">
              <a:spcAft>
                <a:spcPct val="0"/>
              </a:spcAft>
              <a:buSzPts val="2400"/>
            </a:pPr>
            <a:r>
              <a:rPr lang="en-US" altLang="en-US" kern="1200" dirty="0">
                <a:solidFill>
                  <a:srgbClr val="000000"/>
                </a:solidFill>
                <a:latin typeface="Arial (Body)"/>
              </a:rPr>
              <a:t>Web 2.0, including online social networks</a:t>
            </a:r>
          </a:p>
          <a:p>
            <a:pPr marL="1144778" lvl="2" indent="-230378">
              <a:spcAft>
                <a:spcPct val="0"/>
              </a:spcAft>
              <a:buSzPts val="2400"/>
            </a:pPr>
            <a:r>
              <a:rPr lang="en-US" altLang="en-US" kern="1200" dirty="0">
                <a:solidFill>
                  <a:srgbClr val="000000"/>
                </a:solidFill>
                <a:latin typeface="Arial (Body)"/>
              </a:rPr>
              <a:t>Mobile platform</a:t>
            </a:r>
          </a:p>
          <a:p>
            <a:pPr marL="1144778" lvl="2" indent="-230378">
              <a:spcAft>
                <a:spcPct val="0"/>
              </a:spcAft>
              <a:buSzPts val="2400"/>
            </a:pPr>
            <a:r>
              <a:rPr lang="en-US" altLang="en-US" kern="1200" dirty="0">
                <a:solidFill>
                  <a:srgbClr val="000000"/>
                </a:solidFill>
                <a:latin typeface="Arial (Body)"/>
              </a:rPr>
              <a:t>Local commerce</a:t>
            </a:r>
          </a:p>
          <a:p>
            <a:pPr marL="1144778" lvl="2" indent="-230378">
              <a:spcAft>
                <a:spcPct val="0"/>
              </a:spcAft>
              <a:buSzPts val="2400"/>
            </a:pPr>
            <a:r>
              <a:rPr lang="en-US" altLang="en-US" kern="1200" dirty="0">
                <a:solidFill>
                  <a:srgbClr val="000000"/>
                </a:solidFill>
                <a:latin typeface="Arial (Body)"/>
              </a:rPr>
              <a:t>On-demand service economy</a:t>
            </a:r>
          </a:p>
          <a:p>
            <a:pPr marL="741553" lvl="1" indent="-284353">
              <a:spcAft>
                <a:spcPct val="0"/>
              </a:spcAft>
              <a:buSzPts val="2400"/>
            </a:pPr>
            <a:r>
              <a:rPr lang="en-US" altLang="en-US" kern="1200" dirty="0">
                <a:solidFill>
                  <a:srgbClr val="000000"/>
                </a:solidFill>
                <a:latin typeface="Arial (Body)"/>
              </a:rPr>
              <a:t>Entertainment content develops as source of revenues</a:t>
            </a:r>
          </a:p>
          <a:p>
            <a:pPr marL="741553" lvl="1" indent="-284353">
              <a:spcAft>
                <a:spcPct val="0"/>
              </a:spcAft>
              <a:buSzPts val="2400"/>
            </a:pPr>
            <a:r>
              <a:rPr lang="en-US" altLang="en-US" kern="1200" dirty="0">
                <a:solidFill>
                  <a:srgbClr val="000000"/>
                </a:solidFill>
                <a:latin typeface="Arial (Body)"/>
              </a:rPr>
              <a:t>Transformation of marketing</a:t>
            </a:r>
          </a:p>
        </p:txBody>
      </p:sp>
    </p:spTree>
    <p:extLst>
      <p:ext uri="{BB962C8B-B14F-4D97-AF65-F5344CB8AC3E}">
        <p14:creationId xmlns:p14="http://schemas.microsoft.com/office/powerpoint/2010/main" val="2699549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99"/>
          <p:cNvSpPr>
            <a:spLocks noGrp="1"/>
          </p:cNvSpPr>
          <p:nvPr>
            <p:ph type="title"/>
          </p:nvPr>
        </p:nvSpPr>
        <p:spPr>
          <a:xfrm>
            <a:off x="457200" y="449947"/>
            <a:ext cx="8229600" cy="644993"/>
          </a:xfrm>
        </p:spPr>
        <p:txBody>
          <a:bodyPr/>
          <a:lstStyle/>
          <a:p>
            <a:r>
              <a:rPr lang="en-US" kern="1200" dirty="0">
                <a:cs typeface="Times New Roman" panose="02020603050405020304" pitchFamily="18" charset="0"/>
              </a:rPr>
              <a:t>Learning Objectives</a:t>
            </a:r>
            <a:endParaRPr lang="en-IN" dirty="0"/>
          </a:p>
        </p:txBody>
      </p:sp>
      <p:sp>
        <p:nvSpPr>
          <p:cNvPr id="101" name="Content Placeholder 100"/>
          <p:cNvSpPr>
            <a:spLocks noGrp="1"/>
          </p:cNvSpPr>
          <p:nvPr>
            <p:ph sz="quarter" idx="13"/>
          </p:nvPr>
        </p:nvSpPr>
        <p:spPr>
          <a:xfrm>
            <a:off x="457200" y="1266045"/>
            <a:ext cx="8229600" cy="5410525"/>
          </a:xfrm>
        </p:spPr>
        <p:txBody>
          <a:bodyPr/>
          <a:lstStyle/>
          <a:p>
            <a:pPr marL="0" lvl="0" indent="0">
              <a:spcAft>
                <a:spcPct val="0"/>
              </a:spcAft>
              <a:buSzPts val="2400"/>
              <a:buNone/>
            </a:pPr>
            <a:r>
              <a:rPr lang="en-US" sz="2000" b="1" kern="1200" dirty="0">
                <a:solidFill>
                  <a:schemeClr val="tx2"/>
                </a:solidFill>
                <a:latin typeface="Arial (Body)"/>
              </a:rPr>
              <a:t>1.1</a:t>
            </a:r>
            <a:r>
              <a:rPr lang="en-US" sz="2000" b="1" kern="1200" dirty="0">
                <a:solidFill>
                  <a:srgbClr val="000000"/>
                </a:solidFill>
                <a:latin typeface="Arial (Body)"/>
              </a:rPr>
              <a:t> </a:t>
            </a:r>
            <a:r>
              <a:rPr lang="en-US" sz="2000" kern="1200" dirty="0">
                <a:solidFill>
                  <a:srgbClr val="000000"/>
                </a:solidFill>
                <a:latin typeface="Arial (Body)"/>
              </a:rPr>
              <a:t>Understand why it is important to study e-commerce.</a:t>
            </a:r>
          </a:p>
          <a:p>
            <a:pPr marL="0" lvl="0" indent="0">
              <a:spcAft>
                <a:spcPct val="0"/>
              </a:spcAft>
              <a:buSzPts val="2400"/>
              <a:buNone/>
            </a:pPr>
            <a:r>
              <a:rPr lang="en-US" sz="2000" b="1" kern="1200" dirty="0">
                <a:solidFill>
                  <a:schemeClr val="tx2"/>
                </a:solidFill>
                <a:latin typeface="Arial (Body)"/>
              </a:rPr>
              <a:t>1.2</a:t>
            </a:r>
            <a:r>
              <a:rPr lang="en-US" sz="2000" b="1" kern="1200" dirty="0">
                <a:solidFill>
                  <a:srgbClr val="000000"/>
                </a:solidFill>
                <a:latin typeface="Arial (Body)"/>
              </a:rPr>
              <a:t> </a:t>
            </a:r>
            <a:r>
              <a:rPr lang="en-US" sz="2000" kern="1200" dirty="0">
                <a:solidFill>
                  <a:srgbClr val="000000"/>
                </a:solidFill>
                <a:latin typeface="Arial (Body)"/>
              </a:rPr>
              <a:t>Define e-commerce, understand how e-commerce differs from e-business, identify the primary technological building blocks underlying e-commerce, and recognize major current themes in e-commerce.</a:t>
            </a:r>
          </a:p>
          <a:p>
            <a:pPr marL="0" lvl="0" indent="0">
              <a:spcAft>
                <a:spcPct val="0"/>
              </a:spcAft>
              <a:buSzPts val="2400"/>
              <a:buNone/>
            </a:pPr>
            <a:r>
              <a:rPr lang="en-US" sz="2000" b="1" kern="1200" dirty="0">
                <a:solidFill>
                  <a:schemeClr val="tx2"/>
                </a:solidFill>
                <a:latin typeface="Arial (Body)"/>
              </a:rPr>
              <a:t>1.3</a:t>
            </a:r>
            <a:r>
              <a:rPr lang="en-US" sz="2000" b="1" kern="1200" dirty="0">
                <a:solidFill>
                  <a:srgbClr val="000000"/>
                </a:solidFill>
                <a:latin typeface="Arial (Body)"/>
              </a:rPr>
              <a:t> </a:t>
            </a:r>
            <a:r>
              <a:rPr lang="en-US" sz="2000" kern="1200" dirty="0">
                <a:solidFill>
                  <a:srgbClr val="000000"/>
                </a:solidFill>
                <a:latin typeface="Arial (Body)"/>
              </a:rPr>
              <a:t>Identify and describe the unique features of e-commerce technology and discuss their business significance.</a:t>
            </a:r>
          </a:p>
          <a:p>
            <a:pPr marL="0" lvl="0" indent="0">
              <a:spcAft>
                <a:spcPct val="0"/>
              </a:spcAft>
              <a:buSzPts val="2400"/>
              <a:buNone/>
            </a:pPr>
            <a:r>
              <a:rPr lang="en-US" sz="2000" b="1" kern="1200" dirty="0">
                <a:solidFill>
                  <a:schemeClr val="tx2"/>
                </a:solidFill>
                <a:latin typeface="Arial (Body)"/>
              </a:rPr>
              <a:t>1.4</a:t>
            </a:r>
            <a:r>
              <a:rPr lang="en-US" sz="2000" b="1" kern="1200" dirty="0">
                <a:solidFill>
                  <a:srgbClr val="000000"/>
                </a:solidFill>
                <a:latin typeface="Arial (Body)"/>
              </a:rPr>
              <a:t> </a:t>
            </a:r>
            <a:r>
              <a:rPr lang="en-US" sz="2000" kern="1200" dirty="0">
                <a:solidFill>
                  <a:srgbClr val="000000"/>
                </a:solidFill>
                <a:latin typeface="Arial (Body)"/>
              </a:rPr>
              <a:t>Describe the major types of e-commerce.</a:t>
            </a:r>
          </a:p>
          <a:p>
            <a:pPr marL="0" lvl="0" indent="0">
              <a:spcAft>
                <a:spcPct val="0"/>
              </a:spcAft>
              <a:buSzPts val="2400"/>
              <a:buNone/>
            </a:pPr>
            <a:r>
              <a:rPr lang="en-US" sz="2000" b="1" kern="1200" dirty="0">
                <a:solidFill>
                  <a:schemeClr val="tx2"/>
                </a:solidFill>
                <a:latin typeface="Arial (Body)"/>
              </a:rPr>
              <a:t>1.5</a:t>
            </a:r>
            <a:r>
              <a:rPr lang="en-US" sz="2000" b="1" kern="1200" dirty="0">
                <a:solidFill>
                  <a:srgbClr val="000000"/>
                </a:solidFill>
                <a:latin typeface="Arial (Body)"/>
              </a:rPr>
              <a:t> </a:t>
            </a:r>
            <a:r>
              <a:rPr lang="en-US" sz="2000" kern="1200" dirty="0">
                <a:solidFill>
                  <a:srgbClr val="000000"/>
                </a:solidFill>
                <a:latin typeface="Arial (Body)"/>
              </a:rPr>
              <a:t>Understand the evolution of e-commerce from its early years to today.</a:t>
            </a:r>
          </a:p>
          <a:p>
            <a:pPr marL="0" lvl="0" indent="0">
              <a:spcAft>
                <a:spcPct val="0"/>
              </a:spcAft>
              <a:buSzPts val="2400"/>
              <a:buNone/>
            </a:pPr>
            <a:r>
              <a:rPr lang="en-US" sz="2000" b="1" kern="1200" dirty="0">
                <a:solidFill>
                  <a:schemeClr val="tx2"/>
                </a:solidFill>
                <a:latin typeface="Arial (Body)"/>
              </a:rPr>
              <a:t>1.6</a:t>
            </a:r>
            <a:r>
              <a:rPr lang="en-US" sz="2000" b="1" kern="1200" dirty="0">
                <a:solidFill>
                  <a:srgbClr val="000000"/>
                </a:solidFill>
                <a:latin typeface="Arial (Body)"/>
              </a:rPr>
              <a:t> </a:t>
            </a:r>
            <a:r>
              <a:rPr lang="en-US" sz="2000" kern="1200" dirty="0">
                <a:solidFill>
                  <a:srgbClr val="000000"/>
                </a:solidFill>
                <a:latin typeface="Arial (Body)"/>
              </a:rPr>
              <a:t>Describe the major themes underlying the study of e-commerce.</a:t>
            </a:r>
          </a:p>
          <a:p>
            <a:pPr marL="0" lvl="0" indent="0">
              <a:spcAft>
                <a:spcPct val="0"/>
              </a:spcAft>
              <a:buSzPts val="2400"/>
              <a:buNone/>
            </a:pPr>
            <a:r>
              <a:rPr lang="en-US" sz="2000" b="1" kern="1200" dirty="0">
                <a:solidFill>
                  <a:schemeClr val="tx2"/>
                </a:solidFill>
                <a:latin typeface="Arial (Body)"/>
              </a:rPr>
              <a:t>1.7</a:t>
            </a:r>
            <a:r>
              <a:rPr lang="en-US" sz="2000" b="1" kern="1200" dirty="0">
                <a:solidFill>
                  <a:srgbClr val="000000"/>
                </a:solidFill>
                <a:latin typeface="Arial (Body)"/>
              </a:rPr>
              <a:t> </a:t>
            </a:r>
            <a:r>
              <a:rPr lang="en-US" sz="2000" kern="1200" dirty="0">
                <a:solidFill>
                  <a:srgbClr val="000000"/>
                </a:solidFill>
                <a:latin typeface="Arial (Body)"/>
              </a:rPr>
              <a:t>Identify the major academic disciplines contributing to e-commerce.</a:t>
            </a:r>
          </a:p>
        </p:txBody>
      </p:sp>
    </p:spTree>
    <p:extLst>
      <p:ext uri="{BB962C8B-B14F-4D97-AF65-F5344CB8AC3E}">
        <p14:creationId xmlns:p14="http://schemas.microsoft.com/office/powerpoint/2010/main" val="12295436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Figure 1.10 </a:t>
            </a:r>
            <a:r>
              <a:rPr lang="en-US" sz="3200" dirty="0"/>
              <a:t>Periods in the Development of E-Commerce</a:t>
            </a:r>
            <a:endParaRPr lang="en-AU" sz="3400" dirty="0"/>
          </a:p>
        </p:txBody>
      </p:sp>
      <p:pic>
        <p:nvPicPr>
          <p:cNvPr id="5" name="Picture 4" descr="EC2020G_Fig_01-10_PeriodsDevelomentEcommerce.tif"/>
          <p:cNvPicPr>
            <a:picLocks noChangeAspect="1"/>
          </p:cNvPicPr>
          <p:nvPr/>
        </p:nvPicPr>
        <p:blipFill>
          <a:blip r:embed="rId3"/>
          <a:stretch>
            <a:fillRect/>
          </a:stretch>
        </p:blipFill>
        <p:spPr>
          <a:xfrm>
            <a:off x="1262743" y="1631776"/>
            <a:ext cx="6618514" cy="3929300"/>
          </a:xfrm>
          <a:prstGeom prst="rect">
            <a:avLst/>
          </a:prstGeom>
        </p:spPr>
      </p:pic>
    </p:spTree>
    <p:extLst>
      <p:ext uri="{BB962C8B-B14F-4D97-AF65-F5344CB8AC3E}">
        <p14:creationId xmlns:p14="http://schemas.microsoft.com/office/powerpoint/2010/main" val="17537859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kern="1200" dirty="0">
                <a:cs typeface="Times New Roman" panose="02020603050405020304" pitchFamily="18" charset="0"/>
              </a:rPr>
              <a:t>Insight on Business: Rocket Internet</a:t>
            </a:r>
            <a:endParaRPr lang="en-AU" sz="3400" dirty="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dirty="0">
                <a:solidFill>
                  <a:srgbClr val="000000"/>
                </a:solidFill>
                <a:latin typeface="Arial (Body)"/>
              </a:rPr>
              <a:t>Class Discussion</a:t>
            </a:r>
          </a:p>
          <a:p>
            <a:pPr marL="741553" lvl="1" indent="-284353">
              <a:spcAft>
                <a:spcPct val="0"/>
              </a:spcAft>
              <a:buSzPts val="2400"/>
            </a:pPr>
            <a:r>
              <a:rPr lang="en-IN" kern="1200" dirty="0">
                <a:solidFill>
                  <a:srgbClr val="000000"/>
                </a:solidFill>
                <a:latin typeface="Arial (Body)"/>
                <a:ea typeface="+mn-ea"/>
              </a:rPr>
              <a:t>What are the benefits of investing in a company that Rocket Internet has launched?</a:t>
            </a:r>
          </a:p>
          <a:p>
            <a:pPr marL="741553" lvl="1" indent="-284353">
              <a:spcAft>
                <a:spcPct val="0"/>
              </a:spcAft>
              <a:buSzPts val="2400"/>
            </a:pPr>
            <a:r>
              <a:rPr lang="en-IN" kern="1200" dirty="0">
                <a:solidFill>
                  <a:srgbClr val="000000"/>
                </a:solidFill>
                <a:latin typeface="Arial (Body)"/>
                <a:ea typeface="+mn-ea"/>
              </a:rPr>
              <a:t>Is an incubator the best solution for start-ups to find funding? Why or why not?</a:t>
            </a:r>
          </a:p>
          <a:p>
            <a:pPr marL="741553" lvl="1" indent="-284353">
              <a:spcAft>
                <a:spcPct val="0"/>
              </a:spcAft>
              <a:buSzPts val="2400"/>
            </a:pPr>
            <a:r>
              <a:rPr lang="en-IN" kern="1200" dirty="0">
                <a:solidFill>
                  <a:srgbClr val="000000"/>
                </a:solidFill>
                <a:latin typeface="Arial (Body)"/>
                <a:ea typeface="+mn-ea"/>
              </a:rPr>
              <a:t>Why is Rocket Internet controversial?</a:t>
            </a:r>
          </a:p>
        </p:txBody>
      </p:sp>
    </p:spTree>
    <p:extLst>
      <p:ext uri="{BB962C8B-B14F-4D97-AF65-F5344CB8AC3E}">
        <p14:creationId xmlns:p14="http://schemas.microsoft.com/office/powerpoint/2010/main" val="34922098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cs typeface="Times New Roman" panose="02020603050405020304" pitchFamily="18" charset="0"/>
              </a:rPr>
              <a:t>Assessing </a:t>
            </a:r>
            <a:r>
              <a:rPr lang="pt-BR" kern="1200" dirty="0">
                <a:cs typeface="Times New Roman" panose="02020603050405020304" pitchFamily="18" charset="0"/>
              </a:rPr>
              <a:t>E-commerce </a:t>
            </a:r>
            <a:r>
              <a:rPr lang="en-US" sz="2000" b="0" kern="1200" dirty="0">
                <a:cs typeface="Times New Roman" panose="02020603050405020304" pitchFamily="18" charset="0"/>
              </a:rPr>
              <a:t>(1 of 2)</a:t>
            </a:r>
            <a:endParaRPr lang="en-AU" sz="2000" dirty="0"/>
          </a:p>
        </p:txBody>
      </p:sp>
      <p:sp>
        <p:nvSpPr>
          <p:cNvPr id="3" name="Content Placeholder 2"/>
          <p:cNvSpPr>
            <a:spLocks noGrp="1"/>
          </p:cNvSpPr>
          <p:nvPr>
            <p:ph sz="quarter" idx="13"/>
          </p:nvPr>
        </p:nvSpPr>
        <p:spPr/>
        <p:txBody>
          <a:bodyPr/>
          <a:lstStyle/>
          <a:p>
            <a:pPr marL="255651" lvl="0" indent="-255651">
              <a:spcAft>
                <a:spcPct val="0"/>
              </a:spcAft>
              <a:buSzPts val="2400"/>
              <a:tabLst/>
              <a:defRPr/>
            </a:pPr>
            <a:r>
              <a:rPr lang="en-US" kern="1200" dirty="0">
                <a:solidFill>
                  <a:srgbClr val="000000"/>
                </a:solidFill>
                <a:latin typeface="Arial (Body)"/>
              </a:rPr>
              <a:t>Stunning technological success</a:t>
            </a:r>
          </a:p>
          <a:p>
            <a:pPr marL="255651" lvl="0" indent="-255651">
              <a:spcAft>
                <a:spcPct val="0"/>
              </a:spcAft>
              <a:buSzPts val="2400"/>
              <a:tabLst/>
              <a:defRPr/>
            </a:pPr>
            <a:r>
              <a:rPr lang="en-US" kern="1200" dirty="0">
                <a:solidFill>
                  <a:srgbClr val="000000"/>
                </a:solidFill>
                <a:latin typeface="Arial (Body)"/>
              </a:rPr>
              <a:t>Early years a mixed business success</a:t>
            </a:r>
          </a:p>
          <a:p>
            <a:pPr marL="741553" lvl="1" indent="-284353">
              <a:spcAft>
                <a:spcPct val="0"/>
              </a:spcAft>
              <a:buSzPts val="2400"/>
              <a:defRPr/>
            </a:pPr>
            <a:r>
              <a:rPr lang="en-US" kern="1200" dirty="0">
                <a:solidFill>
                  <a:srgbClr val="000000"/>
                </a:solidFill>
                <a:latin typeface="Arial (Body)"/>
                <a:ea typeface="ＭＳ Ｐゴシック" charset="0"/>
              </a:rPr>
              <a:t>Few early dot-coms have survived</a:t>
            </a:r>
          </a:p>
          <a:p>
            <a:pPr marL="741553" lvl="1" indent="-284353">
              <a:spcAft>
                <a:spcPct val="0"/>
              </a:spcAft>
              <a:buSzPts val="2400"/>
              <a:defRPr/>
            </a:pPr>
            <a:r>
              <a:rPr lang="en-US" kern="1200" dirty="0">
                <a:solidFill>
                  <a:srgbClr val="000000"/>
                </a:solidFill>
                <a:latin typeface="Arial (Body)"/>
                <a:ea typeface="ＭＳ Ｐゴシック" charset="0"/>
              </a:rPr>
              <a:t>Online sales growing rapidly</a:t>
            </a:r>
          </a:p>
          <a:p>
            <a:pPr marL="255651" lvl="0" indent="-255651">
              <a:spcAft>
                <a:spcPct val="0"/>
              </a:spcAft>
              <a:buSzPts val="2400"/>
              <a:tabLst/>
              <a:defRPr/>
            </a:pPr>
            <a:r>
              <a:rPr lang="en-US" kern="1200" dirty="0">
                <a:solidFill>
                  <a:srgbClr val="000000"/>
                </a:solidFill>
                <a:latin typeface="Arial (Body)"/>
              </a:rPr>
              <a:t>Many early visions not fulfilled</a:t>
            </a:r>
          </a:p>
          <a:p>
            <a:pPr marL="741553" lvl="1" indent="-284353">
              <a:spcAft>
                <a:spcPct val="0"/>
              </a:spcAft>
              <a:buSzPts val="2400"/>
              <a:defRPr/>
            </a:pPr>
            <a:r>
              <a:rPr lang="en-US" kern="1200" dirty="0">
                <a:solidFill>
                  <a:srgbClr val="000000"/>
                </a:solidFill>
                <a:latin typeface="Arial (Body)"/>
              </a:rPr>
              <a:t>Price dispersion</a:t>
            </a:r>
          </a:p>
          <a:p>
            <a:pPr marL="741553" lvl="1" indent="-284353">
              <a:spcAft>
                <a:spcPct val="0"/>
              </a:spcAft>
              <a:buSzPts val="2400"/>
              <a:defRPr/>
            </a:pPr>
            <a:r>
              <a:rPr lang="en-US" kern="1200" dirty="0">
                <a:solidFill>
                  <a:srgbClr val="000000"/>
                </a:solidFill>
                <a:latin typeface="Arial (Body)"/>
              </a:rPr>
              <a:t>Information asymmetry</a:t>
            </a:r>
          </a:p>
          <a:p>
            <a:pPr marL="741553" lvl="1" indent="-284353">
              <a:spcAft>
                <a:spcPct val="0"/>
              </a:spcAft>
              <a:buSzPts val="2400"/>
              <a:defRPr/>
            </a:pPr>
            <a:r>
              <a:rPr lang="en-US" kern="1200" dirty="0">
                <a:solidFill>
                  <a:srgbClr val="000000"/>
                </a:solidFill>
                <a:latin typeface="Arial (Body)"/>
              </a:rPr>
              <a:t>New intermediaries</a:t>
            </a:r>
          </a:p>
        </p:txBody>
      </p:sp>
    </p:spTree>
    <p:extLst>
      <p:ext uri="{BB962C8B-B14F-4D97-AF65-F5344CB8AC3E}">
        <p14:creationId xmlns:p14="http://schemas.microsoft.com/office/powerpoint/2010/main" val="27946755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cs typeface="Times New Roman" panose="02020603050405020304" pitchFamily="18" charset="0"/>
              </a:rPr>
              <a:t>Assessing </a:t>
            </a:r>
            <a:r>
              <a:rPr lang="pt-BR" kern="1200" dirty="0">
                <a:cs typeface="Times New Roman" panose="02020603050405020304" pitchFamily="18" charset="0"/>
              </a:rPr>
              <a:t>E-commerce </a:t>
            </a:r>
            <a:r>
              <a:rPr lang="en-US" sz="2000" b="0" kern="1200" dirty="0">
                <a:cs typeface="Times New Roman" panose="02020603050405020304" pitchFamily="18" charset="0"/>
              </a:rPr>
              <a:t>(2 of 2)</a:t>
            </a:r>
            <a:endParaRPr lang="en-AU" sz="2000" dirty="0"/>
          </a:p>
        </p:txBody>
      </p:sp>
      <p:sp>
        <p:nvSpPr>
          <p:cNvPr id="3" name="Content Placeholder 2"/>
          <p:cNvSpPr>
            <a:spLocks noGrp="1"/>
          </p:cNvSpPr>
          <p:nvPr>
            <p:ph sz="quarter" idx="13"/>
          </p:nvPr>
        </p:nvSpPr>
        <p:spPr/>
        <p:txBody>
          <a:bodyPr/>
          <a:lstStyle/>
          <a:p>
            <a:pPr marL="255651" lvl="0" indent="-255651">
              <a:spcAft>
                <a:spcPct val="0"/>
              </a:spcAft>
              <a:buSzPts val="2400"/>
              <a:tabLst/>
              <a:defRPr/>
            </a:pPr>
            <a:r>
              <a:rPr lang="en-US" kern="1200" dirty="0">
                <a:solidFill>
                  <a:srgbClr val="000000"/>
                </a:solidFill>
                <a:latin typeface="Arial (Body)"/>
              </a:rPr>
              <a:t>Other surprises</a:t>
            </a:r>
          </a:p>
          <a:p>
            <a:pPr marL="741553" lvl="1" indent="-284353">
              <a:spcAft>
                <a:spcPct val="0"/>
              </a:spcAft>
              <a:buSzPts val="2400"/>
              <a:defRPr/>
            </a:pPr>
            <a:r>
              <a:rPr lang="en-US" kern="1200" dirty="0">
                <a:solidFill>
                  <a:srgbClr val="000000"/>
                </a:solidFill>
                <a:latin typeface="Arial (Body)"/>
              </a:rPr>
              <a:t>Fast-follower advantages</a:t>
            </a:r>
          </a:p>
          <a:p>
            <a:pPr marL="741553" lvl="1" indent="-284353">
              <a:spcAft>
                <a:spcPct val="0"/>
              </a:spcAft>
              <a:buSzPts val="2400"/>
              <a:defRPr/>
            </a:pPr>
            <a:r>
              <a:rPr lang="en-US" kern="1200" dirty="0">
                <a:solidFill>
                  <a:srgbClr val="000000"/>
                </a:solidFill>
                <a:latin typeface="Arial (Body)"/>
              </a:rPr>
              <a:t>Start-up costs</a:t>
            </a:r>
          </a:p>
          <a:p>
            <a:pPr marL="741553" lvl="1" indent="-284353">
              <a:spcAft>
                <a:spcPct val="0"/>
              </a:spcAft>
              <a:buSzPts val="2400"/>
              <a:defRPr/>
            </a:pPr>
            <a:r>
              <a:rPr lang="en-US" kern="1200" dirty="0">
                <a:solidFill>
                  <a:srgbClr val="000000"/>
                </a:solidFill>
                <a:latin typeface="Arial (Body)"/>
              </a:rPr>
              <a:t>Impact of mobile platform</a:t>
            </a:r>
          </a:p>
          <a:p>
            <a:pPr marL="741553" lvl="1" indent="-284353">
              <a:spcAft>
                <a:spcPct val="0"/>
              </a:spcAft>
              <a:buSzPts val="2400"/>
              <a:defRPr/>
            </a:pPr>
            <a:r>
              <a:rPr lang="en-US" kern="1200" dirty="0">
                <a:solidFill>
                  <a:srgbClr val="000000"/>
                </a:solidFill>
                <a:latin typeface="Arial (Body)"/>
              </a:rPr>
              <a:t>Emergence of on-demand e-commerce</a:t>
            </a:r>
          </a:p>
        </p:txBody>
      </p:sp>
    </p:spTree>
    <p:extLst>
      <p:ext uri="{BB962C8B-B14F-4D97-AF65-F5344CB8AC3E}">
        <p14:creationId xmlns:p14="http://schemas.microsoft.com/office/powerpoint/2010/main" val="25355312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kern="1200" dirty="0">
                <a:cs typeface="Times New Roman" panose="02020603050405020304" pitchFamily="18" charset="0"/>
              </a:rPr>
              <a:t>Understanding </a:t>
            </a:r>
            <a:r>
              <a:rPr lang="pt-BR" sz="3400" kern="1200" dirty="0">
                <a:cs typeface="Times New Roman" panose="02020603050405020304" pitchFamily="18" charset="0"/>
              </a:rPr>
              <a:t>E-commerce</a:t>
            </a:r>
            <a:r>
              <a:rPr lang="en-US" sz="3400" kern="1200" dirty="0">
                <a:cs typeface="Times New Roman" panose="02020603050405020304" pitchFamily="18" charset="0"/>
              </a:rPr>
              <a:t>: Organizing Themes</a:t>
            </a:r>
            <a:endParaRPr lang="en-AU" sz="3400" dirty="0"/>
          </a:p>
        </p:txBody>
      </p:sp>
      <p:sp>
        <p:nvSpPr>
          <p:cNvPr id="3" name="Content Placeholder 2"/>
          <p:cNvSpPr>
            <a:spLocks noGrp="1"/>
          </p:cNvSpPr>
          <p:nvPr>
            <p:ph sz="quarter" idx="13"/>
          </p:nvPr>
        </p:nvSpPr>
        <p:spPr/>
        <p:txBody>
          <a:bodyPr/>
          <a:lstStyle/>
          <a:p>
            <a:pPr marL="255651" lvl="0" indent="-255651">
              <a:spcAft>
                <a:spcPct val="0"/>
              </a:spcAft>
              <a:buSzPts val="2400"/>
              <a:tabLst/>
              <a:defRPr/>
            </a:pPr>
            <a:r>
              <a:rPr lang="en-US" kern="1200" dirty="0">
                <a:solidFill>
                  <a:srgbClr val="000000"/>
                </a:solidFill>
                <a:latin typeface="Arial (Body)"/>
              </a:rPr>
              <a:t>Technology:</a:t>
            </a:r>
          </a:p>
          <a:p>
            <a:pPr marL="741553" lvl="1" indent="-284353">
              <a:spcAft>
                <a:spcPct val="0"/>
              </a:spcAft>
              <a:buSzPts val="2400"/>
              <a:defRPr/>
            </a:pPr>
            <a:r>
              <a:rPr lang="en-US" kern="1200" dirty="0">
                <a:solidFill>
                  <a:srgbClr val="000000"/>
                </a:solidFill>
                <a:latin typeface="Arial (Body)"/>
                <a:ea typeface="ＭＳ Ｐゴシック" charset="0"/>
              </a:rPr>
              <a:t>Development and mastery of digital computing and communications technology</a:t>
            </a:r>
          </a:p>
          <a:p>
            <a:pPr marL="255651" lvl="0" indent="-255651">
              <a:spcAft>
                <a:spcPct val="0"/>
              </a:spcAft>
              <a:buSzPts val="2400"/>
              <a:tabLst/>
              <a:defRPr/>
            </a:pPr>
            <a:r>
              <a:rPr lang="en-US" kern="1200" dirty="0">
                <a:solidFill>
                  <a:srgbClr val="000000"/>
                </a:solidFill>
                <a:latin typeface="Arial (Body)"/>
              </a:rPr>
              <a:t>Business:</a:t>
            </a:r>
          </a:p>
          <a:p>
            <a:pPr marL="741553" lvl="1" indent="-284353">
              <a:spcAft>
                <a:spcPct val="0"/>
              </a:spcAft>
              <a:buSzPts val="2400"/>
              <a:defRPr/>
            </a:pPr>
            <a:r>
              <a:rPr lang="en-US" kern="1200" dirty="0">
                <a:solidFill>
                  <a:srgbClr val="000000"/>
                </a:solidFill>
                <a:latin typeface="Arial (Body)"/>
                <a:ea typeface="ＭＳ Ｐゴシック" charset="0"/>
              </a:rPr>
              <a:t>New technologies present businesses with new ways of organizing production and transacting business</a:t>
            </a:r>
          </a:p>
          <a:p>
            <a:pPr marL="255651" lvl="0" indent="-255651">
              <a:spcAft>
                <a:spcPct val="0"/>
              </a:spcAft>
              <a:buSzPts val="2400"/>
              <a:tabLst/>
              <a:defRPr/>
            </a:pPr>
            <a:r>
              <a:rPr lang="en-US" kern="1200" dirty="0">
                <a:solidFill>
                  <a:srgbClr val="000000"/>
                </a:solidFill>
                <a:latin typeface="Arial (Body)"/>
              </a:rPr>
              <a:t>Society:</a:t>
            </a:r>
          </a:p>
          <a:p>
            <a:pPr marL="741553" lvl="1" indent="-284353">
              <a:spcAft>
                <a:spcPct val="0"/>
              </a:spcAft>
              <a:buSzPts val="2400"/>
              <a:defRPr/>
            </a:pPr>
            <a:r>
              <a:rPr lang="en-US" kern="1200" dirty="0">
                <a:solidFill>
                  <a:srgbClr val="000000"/>
                </a:solidFill>
                <a:latin typeface="Arial (Body)"/>
                <a:ea typeface="ＭＳ Ｐゴシック" charset="0"/>
              </a:rPr>
              <a:t>Intellectual property, individual privacy, public welfare policy</a:t>
            </a:r>
          </a:p>
        </p:txBody>
      </p:sp>
    </p:spTree>
    <p:extLst>
      <p:ext uri="{BB962C8B-B14F-4D97-AF65-F5344CB8AC3E}">
        <p14:creationId xmlns:p14="http://schemas.microsoft.com/office/powerpoint/2010/main" val="12573099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Figure 1.11 The Internet and the Evolution of Corporate Computing</a:t>
            </a:r>
            <a:endParaRPr lang="en-AU" sz="3400" dirty="0"/>
          </a:p>
        </p:txBody>
      </p:sp>
      <p:pic>
        <p:nvPicPr>
          <p:cNvPr id="4" name="Picture 3" descr="EC2020G_Fig_01-11_InternetandEvolutionOnlineComputing.tif"/>
          <p:cNvPicPr>
            <a:picLocks noChangeAspect="1"/>
          </p:cNvPicPr>
          <p:nvPr/>
        </p:nvPicPr>
        <p:blipFill>
          <a:blip r:embed="rId3"/>
          <a:stretch>
            <a:fillRect/>
          </a:stretch>
        </p:blipFill>
        <p:spPr>
          <a:xfrm>
            <a:off x="796066" y="1430767"/>
            <a:ext cx="7196865" cy="4980791"/>
          </a:xfrm>
          <a:prstGeom prst="rect">
            <a:avLst/>
          </a:prstGeom>
        </p:spPr>
      </p:pic>
    </p:spTree>
    <p:extLst>
      <p:ext uri="{BB962C8B-B14F-4D97-AF65-F5344CB8AC3E}">
        <p14:creationId xmlns:p14="http://schemas.microsoft.com/office/powerpoint/2010/main" val="42874422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Insight on Society: Facebook and the Age of Privacy</a:t>
            </a:r>
            <a:endParaRPr lang="en-AU" sz="3400" dirty="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dirty="0">
                <a:solidFill>
                  <a:srgbClr val="000000"/>
                </a:solidFill>
                <a:latin typeface="Arial (Body)"/>
              </a:rPr>
              <a:t>Class discussion:</a:t>
            </a:r>
          </a:p>
          <a:p>
            <a:pPr marL="741553" lvl="1" indent="-284353">
              <a:spcAft>
                <a:spcPct val="0"/>
              </a:spcAft>
              <a:buSzPts val="2400"/>
            </a:pPr>
            <a:r>
              <a:rPr lang="en-US" altLang="en-US" kern="1200" dirty="0">
                <a:solidFill>
                  <a:srgbClr val="000000"/>
                </a:solidFill>
                <a:latin typeface="Arial (Body)"/>
              </a:rPr>
              <a:t>Why are social networks interested in collecting user information?</a:t>
            </a:r>
          </a:p>
          <a:p>
            <a:pPr marL="741553" lvl="1" indent="-284353">
              <a:spcAft>
                <a:spcPct val="0"/>
              </a:spcAft>
              <a:buSzPts val="2400"/>
            </a:pPr>
            <a:r>
              <a:rPr lang="en-US" altLang="en-US" kern="1200" dirty="0">
                <a:solidFill>
                  <a:srgbClr val="000000"/>
                </a:solidFill>
                <a:latin typeface="Arial (Body)"/>
              </a:rPr>
              <a:t>What types of privacy invasion are described in the case? Which is the most privacy-invading, and why?</a:t>
            </a:r>
          </a:p>
          <a:p>
            <a:pPr marL="741553" lvl="1" indent="-284353">
              <a:spcAft>
                <a:spcPct val="0"/>
              </a:spcAft>
              <a:buSzPts val="2400"/>
            </a:pPr>
            <a:r>
              <a:rPr lang="en-US" altLang="en-US" kern="1200" dirty="0">
                <a:solidFill>
                  <a:srgbClr val="000000"/>
                </a:solidFill>
                <a:latin typeface="Arial (Body)"/>
              </a:rPr>
              <a:t>How is e-commerce different from traditional markets with respect to privacy? Don’</a:t>
            </a:r>
            <a:r>
              <a:rPr lang="en-US" altLang="ja-JP" kern="1200" dirty="0">
                <a:solidFill>
                  <a:srgbClr val="000000"/>
                </a:solidFill>
                <a:latin typeface="Arial (Body)"/>
              </a:rPr>
              <a:t>t merchants always want to know their customer?</a:t>
            </a:r>
          </a:p>
          <a:p>
            <a:pPr marL="741553" lvl="1" indent="-284353">
              <a:spcAft>
                <a:spcPct val="0"/>
              </a:spcAft>
              <a:buSzPts val="2400"/>
            </a:pPr>
            <a:r>
              <a:rPr lang="en-US" altLang="en-US" kern="1200" dirty="0">
                <a:solidFill>
                  <a:srgbClr val="000000"/>
                </a:solidFill>
                <a:latin typeface="Arial (Body)"/>
              </a:rPr>
              <a:t>How do you protect your privacy online?</a:t>
            </a:r>
            <a:endParaRPr lang="en-US" kern="1200" dirty="0">
              <a:solidFill>
                <a:srgbClr val="000000"/>
              </a:solidFill>
              <a:latin typeface="Arial (Body)"/>
            </a:endParaRPr>
          </a:p>
        </p:txBody>
      </p:sp>
    </p:spTree>
    <p:extLst>
      <p:ext uri="{BB962C8B-B14F-4D97-AF65-F5344CB8AC3E}">
        <p14:creationId xmlns:p14="http://schemas.microsoft.com/office/powerpoint/2010/main" val="4265509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Academic Disciplines Concerned with Technology</a:t>
            </a:r>
            <a:endParaRPr lang="en-AU" sz="3400" dirty="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dirty="0">
                <a:solidFill>
                  <a:srgbClr val="000000"/>
                </a:solidFill>
                <a:latin typeface="Arial (Body)"/>
              </a:rPr>
              <a:t>Technical</a:t>
            </a:r>
          </a:p>
          <a:p>
            <a:pPr marL="741553" lvl="1" indent="-284353">
              <a:spcAft>
                <a:spcPct val="0"/>
              </a:spcAft>
              <a:buSzPts val="2400"/>
            </a:pPr>
            <a:r>
              <a:rPr lang="en-US" kern="1200" dirty="0">
                <a:solidFill>
                  <a:srgbClr val="000000"/>
                </a:solidFill>
                <a:latin typeface="Arial (Body)"/>
              </a:rPr>
              <a:t>Computer science, management science, information systems</a:t>
            </a:r>
          </a:p>
          <a:p>
            <a:pPr marL="255651" lvl="0" indent="-255651">
              <a:spcAft>
                <a:spcPct val="0"/>
              </a:spcAft>
              <a:buSzPts val="2400"/>
              <a:tabLst/>
            </a:pPr>
            <a:r>
              <a:rPr lang="en-US" kern="1200" dirty="0">
                <a:solidFill>
                  <a:srgbClr val="000000"/>
                </a:solidFill>
                <a:latin typeface="Arial (Body)"/>
              </a:rPr>
              <a:t>Behavioral</a:t>
            </a:r>
          </a:p>
          <a:p>
            <a:pPr marL="741553" lvl="1" indent="-284353">
              <a:spcAft>
                <a:spcPct val="0"/>
              </a:spcAft>
              <a:buSzPts val="2400"/>
            </a:pPr>
            <a:r>
              <a:rPr lang="en-US" kern="1200" dirty="0">
                <a:solidFill>
                  <a:srgbClr val="000000"/>
                </a:solidFill>
                <a:latin typeface="Arial (Body)"/>
              </a:rPr>
              <a:t>Information systems research, economics, marketing, management, finance/accounting, sociology</a:t>
            </a:r>
          </a:p>
        </p:txBody>
      </p:sp>
    </p:spTree>
    <p:extLst>
      <p:ext uri="{BB962C8B-B14F-4D97-AF65-F5344CB8AC3E}">
        <p14:creationId xmlns:p14="http://schemas.microsoft.com/office/powerpoint/2010/main" val="18745255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kern="1200" dirty="0">
                <a:cs typeface="Times New Roman" panose="02020603050405020304" pitchFamily="18" charset="0"/>
              </a:rPr>
              <a:t>Careers in </a:t>
            </a:r>
            <a:r>
              <a:rPr lang="pt-BR" sz="3400" kern="1200" dirty="0">
                <a:cs typeface="Times New Roman" panose="02020603050405020304" pitchFamily="18" charset="0"/>
              </a:rPr>
              <a:t>E-commerce</a:t>
            </a:r>
            <a:endParaRPr lang="en-AU" sz="3400" dirty="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dirty="0">
                <a:solidFill>
                  <a:srgbClr val="000000"/>
                </a:solidFill>
                <a:latin typeface="Arial (Body)"/>
              </a:rPr>
              <a:t>Position: Category specialist in </a:t>
            </a:r>
            <a:r>
              <a:rPr lang="pt-BR" kern="1200" dirty="0">
                <a:solidFill>
                  <a:srgbClr val="000000"/>
                </a:solidFill>
                <a:latin typeface="Arial (Body)"/>
              </a:rPr>
              <a:t>E-commerce </a:t>
            </a:r>
            <a:r>
              <a:rPr lang="en-US" kern="1200" dirty="0">
                <a:solidFill>
                  <a:srgbClr val="000000"/>
                </a:solidFill>
                <a:latin typeface="Arial (Body)"/>
              </a:rPr>
              <a:t>Retail Program</a:t>
            </a:r>
          </a:p>
          <a:p>
            <a:pPr marL="255651" lvl="0" indent="-255651">
              <a:spcAft>
                <a:spcPct val="0"/>
              </a:spcAft>
              <a:buSzPts val="2400"/>
              <a:tabLst/>
            </a:pPr>
            <a:r>
              <a:rPr lang="en-US" kern="1200" dirty="0">
                <a:solidFill>
                  <a:srgbClr val="000000"/>
                </a:solidFill>
                <a:latin typeface="Arial (Body)"/>
              </a:rPr>
              <a:t>Qualification/Skills</a:t>
            </a:r>
          </a:p>
          <a:p>
            <a:pPr marL="255651" lvl="0" indent="-255651">
              <a:spcAft>
                <a:spcPct val="0"/>
              </a:spcAft>
              <a:buSzPts val="2400"/>
              <a:tabLst/>
            </a:pPr>
            <a:r>
              <a:rPr lang="en-US" kern="1200" dirty="0">
                <a:solidFill>
                  <a:srgbClr val="000000"/>
                </a:solidFill>
                <a:latin typeface="Arial (Body)"/>
              </a:rPr>
              <a:t>Preparing for the Interview</a:t>
            </a:r>
          </a:p>
          <a:p>
            <a:pPr marL="255651" lvl="0" indent="-255651">
              <a:spcAft>
                <a:spcPct val="0"/>
              </a:spcAft>
              <a:buSzPts val="2400"/>
              <a:tabLst/>
            </a:pPr>
            <a:r>
              <a:rPr lang="en-US" kern="1200" dirty="0">
                <a:solidFill>
                  <a:srgbClr val="000000"/>
                </a:solidFill>
                <a:latin typeface="Arial (Body)"/>
              </a:rPr>
              <a:t>Possible Interview Questions</a:t>
            </a:r>
          </a:p>
        </p:txBody>
      </p:sp>
    </p:spTree>
    <p:extLst>
      <p:ext uri="{BB962C8B-B14F-4D97-AF65-F5344CB8AC3E}">
        <p14:creationId xmlns:p14="http://schemas.microsoft.com/office/powerpoint/2010/main" val="10381453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latin typeface="Arial (Headings)"/>
                <a:cs typeface="Times New Roman" panose="02020603050405020304" pitchFamily="18" charset="0"/>
              </a:rPr>
              <a:t>Copyright</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2305050"/>
            <a:ext cx="8077200" cy="2247900"/>
          </a:xfrm>
          <a:prstGeom prst="rect">
            <a:avLst/>
          </a:prstGeom>
        </p:spPr>
      </p:pic>
    </p:spTree>
    <p:extLst>
      <p:ext uri="{BB962C8B-B14F-4D97-AF65-F5344CB8AC3E}">
        <p14:creationId xmlns:p14="http://schemas.microsoft.com/office/powerpoint/2010/main" val="3801968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cs typeface="Times New Roman" panose="02020603050405020304" pitchFamily="18" charset="0"/>
              </a:rPr>
              <a:t>Everything On Demand: The “Uberization” of E-commerce </a:t>
            </a:r>
            <a:endParaRPr lang="en-AU" dirty="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dirty="0">
                <a:solidFill>
                  <a:srgbClr val="000000"/>
                </a:solidFill>
                <a:latin typeface="Arial (Body)"/>
              </a:rPr>
              <a:t>Class Discussion</a:t>
            </a:r>
          </a:p>
          <a:p>
            <a:pPr marL="741553" lvl="1" indent="-284353">
              <a:spcAft>
                <a:spcPct val="0"/>
              </a:spcAft>
              <a:buSzPts val="2400"/>
            </a:pPr>
            <a:r>
              <a:rPr lang="en-US" kern="1200" dirty="0">
                <a:solidFill>
                  <a:srgbClr val="000000"/>
                </a:solidFill>
                <a:latin typeface="Arial (Body)"/>
              </a:rPr>
              <a:t>Have you used Uber or any other on-demand service companies?</a:t>
            </a:r>
          </a:p>
          <a:p>
            <a:pPr marL="741553" lvl="1" indent="-284353">
              <a:spcAft>
                <a:spcPct val="0"/>
              </a:spcAft>
              <a:buSzPts val="2400"/>
            </a:pPr>
            <a:r>
              <a:rPr lang="en-US" kern="1200" dirty="0">
                <a:solidFill>
                  <a:srgbClr val="000000"/>
                </a:solidFill>
                <a:latin typeface="Arial (Body)"/>
              </a:rPr>
              <a:t>What is the appeal of these companies for users and providers?</a:t>
            </a:r>
          </a:p>
          <a:p>
            <a:pPr marL="741553" lvl="1" indent="-284353">
              <a:spcAft>
                <a:spcPct val="0"/>
              </a:spcAft>
              <a:buSzPts val="2400"/>
            </a:pPr>
            <a:r>
              <a:rPr lang="en-US" kern="1200" dirty="0">
                <a:solidFill>
                  <a:srgbClr val="000000"/>
                </a:solidFill>
                <a:latin typeface="Arial (Body)"/>
              </a:rPr>
              <a:t>Are there any negative consequences to the increased use of on-demand services like Uber and Airbnb?</a:t>
            </a:r>
          </a:p>
        </p:txBody>
      </p:sp>
    </p:spTree>
    <p:extLst>
      <p:ext uri="{BB962C8B-B14F-4D97-AF65-F5344CB8AC3E}">
        <p14:creationId xmlns:p14="http://schemas.microsoft.com/office/powerpoint/2010/main" val="28062158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cs typeface="Times New Roman" panose="02020603050405020304" pitchFamily="18" charset="0"/>
              </a:rPr>
              <a:t>The First Thirty Seconds</a:t>
            </a:r>
            <a:endParaRPr lang="en-AU" dirty="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dirty="0">
                <a:solidFill>
                  <a:srgbClr val="000000"/>
                </a:solidFill>
              </a:rPr>
              <a:t>First </a:t>
            </a:r>
            <a:r>
              <a:rPr lang="en-US" dirty="0"/>
              <a:t>two decades </a:t>
            </a:r>
            <a:r>
              <a:rPr lang="en-US" kern="1200" dirty="0">
                <a:solidFill>
                  <a:srgbClr val="000000"/>
                </a:solidFill>
              </a:rPr>
              <a:t>of e-commerce</a:t>
            </a:r>
          </a:p>
          <a:p>
            <a:pPr marL="741553" lvl="1" indent="-284353">
              <a:spcAft>
                <a:spcPct val="0"/>
              </a:spcAft>
              <a:buSzPts val="2400"/>
            </a:pPr>
            <a:r>
              <a:rPr lang="en-US" kern="1200" dirty="0">
                <a:solidFill>
                  <a:srgbClr val="000000"/>
                </a:solidFill>
              </a:rPr>
              <a:t>Just the beginning</a:t>
            </a:r>
          </a:p>
          <a:p>
            <a:pPr marL="741553" lvl="1" indent="-284353">
              <a:spcAft>
                <a:spcPct val="0"/>
              </a:spcAft>
              <a:buSzPts val="2400"/>
            </a:pPr>
            <a:r>
              <a:rPr lang="en-US" kern="1200" dirty="0">
                <a:solidFill>
                  <a:srgbClr val="000000"/>
                </a:solidFill>
              </a:rPr>
              <a:t>Rapid growth and change</a:t>
            </a:r>
          </a:p>
          <a:p>
            <a:pPr marL="255651" lvl="0" indent="-255651">
              <a:spcAft>
                <a:spcPct val="0"/>
              </a:spcAft>
              <a:buSzPts val="2400"/>
              <a:tabLst/>
            </a:pPr>
            <a:r>
              <a:rPr lang="en-US" kern="1200" dirty="0">
                <a:solidFill>
                  <a:srgbClr val="000000"/>
                </a:solidFill>
              </a:rPr>
              <a:t>Technologies evolve at exponential rates</a:t>
            </a:r>
          </a:p>
          <a:p>
            <a:pPr marL="741553" lvl="1" indent="-284353">
              <a:spcAft>
                <a:spcPct val="0"/>
              </a:spcAft>
              <a:buSzPts val="2400"/>
            </a:pPr>
            <a:r>
              <a:rPr lang="en-US" kern="1200" dirty="0">
                <a:solidFill>
                  <a:srgbClr val="000000"/>
                </a:solidFill>
              </a:rPr>
              <a:t>Disruptive business change</a:t>
            </a:r>
          </a:p>
          <a:p>
            <a:pPr marL="741553" lvl="1" indent="-284353">
              <a:spcAft>
                <a:spcPct val="0"/>
              </a:spcAft>
              <a:buSzPts val="2400"/>
            </a:pPr>
            <a:r>
              <a:rPr lang="en-US" kern="1200" dirty="0">
                <a:solidFill>
                  <a:srgbClr val="000000"/>
                </a:solidFill>
              </a:rPr>
              <a:t>New opportunities</a:t>
            </a:r>
          </a:p>
          <a:p>
            <a:pPr marL="255651" lvl="0" indent="-255651">
              <a:spcAft>
                <a:spcPct val="0"/>
              </a:spcAft>
              <a:buSzPts val="2400"/>
              <a:tabLst/>
            </a:pPr>
            <a:r>
              <a:rPr lang="en-US" kern="1200" dirty="0">
                <a:solidFill>
                  <a:srgbClr val="000000"/>
                </a:solidFill>
              </a:rPr>
              <a:t>Why study e-commerce</a:t>
            </a:r>
          </a:p>
          <a:p>
            <a:pPr marL="741553" lvl="1" indent="-284353">
              <a:spcAft>
                <a:spcPct val="0"/>
              </a:spcAft>
              <a:buSzPts val="2400"/>
            </a:pPr>
            <a:r>
              <a:rPr lang="en-US" kern="1200" dirty="0">
                <a:solidFill>
                  <a:srgbClr val="000000"/>
                </a:solidFill>
              </a:rPr>
              <a:t>Understand opportunities and risks</a:t>
            </a:r>
          </a:p>
          <a:p>
            <a:pPr marL="741553" lvl="1" indent="-284353">
              <a:spcAft>
                <a:spcPct val="0"/>
              </a:spcAft>
              <a:buSzPts val="2400"/>
            </a:pPr>
            <a:r>
              <a:rPr lang="en-US" kern="1200" dirty="0">
                <a:solidFill>
                  <a:srgbClr val="000000"/>
                </a:solidFill>
              </a:rPr>
              <a:t>Analyze e-commerce ideas, models, issues</a:t>
            </a:r>
          </a:p>
        </p:txBody>
      </p:sp>
    </p:spTree>
    <p:extLst>
      <p:ext uri="{BB962C8B-B14F-4D97-AF65-F5344CB8AC3E}">
        <p14:creationId xmlns:p14="http://schemas.microsoft.com/office/powerpoint/2010/main" val="1286983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cs typeface="Times New Roman" panose="02020603050405020304" pitchFamily="18" charset="0"/>
              </a:rPr>
              <a:t>Introduction to </a:t>
            </a:r>
            <a:r>
              <a:rPr lang="pt-BR" kern="1200" dirty="0">
                <a:cs typeface="Times New Roman" panose="02020603050405020304" pitchFamily="18" charset="0"/>
              </a:rPr>
              <a:t>E-commerce</a:t>
            </a:r>
            <a:endParaRPr lang="en-AU" dirty="0"/>
          </a:p>
        </p:txBody>
      </p:sp>
      <p:sp>
        <p:nvSpPr>
          <p:cNvPr id="3" name="Content Placeholder 2"/>
          <p:cNvSpPr>
            <a:spLocks noGrp="1"/>
          </p:cNvSpPr>
          <p:nvPr>
            <p:ph sz="quarter" idx="13"/>
          </p:nvPr>
        </p:nvSpPr>
        <p:spPr>
          <a:xfrm>
            <a:off x="457200" y="1556326"/>
            <a:ext cx="8104909" cy="4434275"/>
          </a:xfrm>
        </p:spPr>
        <p:txBody>
          <a:bodyPr/>
          <a:lstStyle/>
          <a:p>
            <a:pPr marL="255651" lvl="0" indent="-255651">
              <a:spcAft>
                <a:spcPct val="0"/>
              </a:spcAft>
              <a:buSzPts val="2400"/>
              <a:tabLst/>
            </a:pPr>
            <a:r>
              <a:rPr lang="en-US" kern="1200" dirty="0">
                <a:solidFill>
                  <a:srgbClr val="000000"/>
                </a:solidFill>
                <a:latin typeface="Arial (Body)"/>
              </a:rPr>
              <a:t>Use of Internet to transact business</a:t>
            </a:r>
          </a:p>
          <a:p>
            <a:pPr marL="741553" lvl="1" indent="-284353">
              <a:spcAft>
                <a:spcPct val="0"/>
              </a:spcAft>
              <a:buSzPts val="2400"/>
            </a:pPr>
            <a:r>
              <a:rPr lang="en-US" kern="1200" dirty="0">
                <a:solidFill>
                  <a:srgbClr val="000000"/>
                </a:solidFill>
                <a:latin typeface="Arial (Body)"/>
              </a:rPr>
              <a:t>Includes Web, mobile browsers and apps</a:t>
            </a:r>
          </a:p>
          <a:p>
            <a:pPr marL="255651" lvl="0" indent="-255651">
              <a:spcAft>
                <a:spcPct val="0"/>
              </a:spcAft>
              <a:buSzPts val="2400"/>
              <a:tabLst/>
            </a:pPr>
            <a:r>
              <a:rPr lang="en-US" kern="1200" dirty="0">
                <a:solidFill>
                  <a:srgbClr val="000000"/>
                </a:solidFill>
                <a:latin typeface="Arial (Body)"/>
              </a:rPr>
              <a:t>More formally:</a:t>
            </a:r>
          </a:p>
          <a:p>
            <a:pPr marL="741553" lvl="1" indent="-284353">
              <a:spcAft>
                <a:spcPct val="0"/>
              </a:spcAft>
              <a:buSzPts val="2400"/>
            </a:pPr>
            <a:r>
              <a:rPr lang="en-US" kern="1200" dirty="0">
                <a:solidFill>
                  <a:srgbClr val="000000"/>
                </a:solidFill>
                <a:latin typeface="Arial (Body)"/>
              </a:rPr>
              <a:t>Digitally enabled commercial transactions between and among organizations and individuals</a:t>
            </a:r>
          </a:p>
        </p:txBody>
      </p:sp>
    </p:spTree>
    <p:extLst>
      <p:ext uri="{BB962C8B-B14F-4D97-AF65-F5344CB8AC3E}">
        <p14:creationId xmlns:p14="http://schemas.microsoft.com/office/powerpoint/2010/main" val="1352656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The Difference between </a:t>
            </a:r>
            <a:r>
              <a:rPr lang="pt-BR" sz="3400" kern="1200" dirty="0">
                <a:cs typeface="Times New Roman" panose="02020603050405020304" pitchFamily="18" charset="0"/>
              </a:rPr>
              <a:t>E-commerce </a:t>
            </a:r>
            <a:r>
              <a:rPr lang="en-IN" sz="3400" kern="1200" dirty="0">
                <a:cs typeface="Times New Roman" panose="02020603050405020304" pitchFamily="18" charset="0"/>
              </a:rPr>
              <a:t>and </a:t>
            </a:r>
            <a:r>
              <a:rPr lang="pt-BR" sz="3400" kern="1200" dirty="0">
                <a:cs typeface="Times New Roman" panose="02020603050405020304" pitchFamily="18" charset="0"/>
              </a:rPr>
              <a:t>E-business</a:t>
            </a:r>
            <a:endParaRPr lang="en-AU" sz="3400" dirty="0"/>
          </a:p>
        </p:txBody>
      </p:sp>
      <p:sp>
        <p:nvSpPr>
          <p:cNvPr id="3" name="Content Placeholder 2"/>
          <p:cNvSpPr>
            <a:spLocks noGrp="1"/>
          </p:cNvSpPr>
          <p:nvPr>
            <p:ph sz="quarter" idx="13"/>
          </p:nvPr>
        </p:nvSpPr>
        <p:spPr/>
        <p:txBody>
          <a:bodyPr/>
          <a:lstStyle/>
          <a:p>
            <a:pPr marL="255651" lvl="0" indent="-255651">
              <a:spcAft>
                <a:spcPct val="0"/>
              </a:spcAft>
              <a:buSzPts val="2400"/>
              <a:tabLst/>
              <a:defRPr/>
            </a:pPr>
            <a:r>
              <a:rPr lang="en-US" altLang="en-US" kern="1200" dirty="0">
                <a:solidFill>
                  <a:srgbClr val="000000"/>
                </a:solidFill>
              </a:rPr>
              <a:t>E-business:</a:t>
            </a:r>
          </a:p>
          <a:p>
            <a:pPr marL="741553" lvl="1" indent="-284353">
              <a:spcAft>
                <a:spcPct val="0"/>
              </a:spcAft>
              <a:buSzPts val="2400"/>
              <a:defRPr/>
            </a:pPr>
            <a:r>
              <a:rPr lang="en-US" altLang="en-US" kern="1200" dirty="0">
                <a:solidFill>
                  <a:srgbClr val="000000"/>
                </a:solidFill>
              </a:rPr>
              <a:t>Digital enabling of transactions and processes within a firm, involving information systems under firm</a:t>
            </a:r>
            <a:r>
              <a:rPr lang="en-AU" altLang="ja-JP" kern="1200" dirty="0">
                <a:solidFill>
                  <a:srgbClr val="000000"/>
                </a:solidFill>
              </a:rPr>
              <a:t>’</a:t>
            </a:r>
            <a:r>
              <a:rPr lang="en-US" altLang="ja-JP" kern="1200" dirty="0">
                <a:solidFill>
                  <a:srgbClr val="000000"/>
                </a:solidFill>
              </a:rPr>
              <a:t>s control</a:t>
            </a:r>
          </a:p>
          <a:p>
            <a:pPr marL="741553" lvl="1" indent="-284353">
              <a:spcAft>
                <a:spcPct val="0"/>
              </a:spcAft>
              <a:buSzPts val="2400"/>
              <a:defRPr/>
            </a:pPr>
            <a:r>
              <a:rPr lang="en-US" altLang="en-US" kern="1200" dirty="0">
                <a:solidFill>
                  <a:srgbClr val="000000"/>
                </a:solidFill>
              </a:rPr>
              <a:t>Does not include commercial transactions involving an exchange of value across organizational boundaries</a:t>
            </a:r>
          </a:p>
        </p:txBody>
      </p:sp>
    </p:spTree>
    <p:extLst>
      <p:ext uri="{BB962C8B-B14F-4D97-AF65-F5344CB8AC3E}">
        <p14:creationId xmlns:p14="http://schemas.microsoft.com/office/powerpoint/2010/main" val="23895452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The Difference between </a:t>
            </a:r>
            <a:r>
              <a:rPr lang="pt-BR" sz="3400" kern="1200" dirty="0">
                <a:cs typeface="Times New Roman" panose="02020603050405020304" pitchFamily="18" charset="0"/>
              </a:rPr>
              <a:t>E-commerce </a:t>
            </a:r>
            <a:r>
              <a:rPr lang="en-IN" sz="3400" kern="1200" dirty="0">
                <a:cs typeface="Times New Roman" panose="02020603050405020304" pitchFamily="18" charset="0"/>
              </a:rPr>
              <a:t>and </a:t>
            </a:r>
            <a:r>
              <a:rPr lang="pt-BR" sz="3400" kern="1200" dirty="0">
                <a:cs typeface="Times New Roman" panose="02020603050405020304" pitchFamily="18" charset="0"/>
              </a:rPr>
              <a:t>E-business</a:t>
            </a:r>
            <a:endParaRPr lang="en-AU" sz="3400" dirty="0"/>
          </a:p>
        </p:txBody>
      </p:sp>
      <p:pic>
        <p:nvPicPr>
          <p:cNvPr id="1026" name="Picture 2">
            <a:extLst>
              <a:ext uri="{FF2B5EF4-FFF2-40B4-BE49-F238E27FC236}">
                <a16:creationId xmlns:a16="http://schemas.microsoft.com/office/drawing/2014/main" id="{56472C02-8C77-2BAC-84AF-0935CCC764B4}"/>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rcRect/>
          <a:stretch>
            <a:fillRect/>
          </a:stretch>
        </p:blipFill>
        <p:spPr bwMode="auto">
          <a:xfrm>
            <a:off x="660400" y="2008187"/>
            <a:ext cx="7823200" cy="353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25676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Technological Building Blocks Underlying </a:t>
            </a:r>
            <a:r>
              <a:rPr lang="pt-BR" sz="3400" kern="1200" dirty="0">
                <a:cs typeface="Times New Roman" panose="02020603050405020304" pitchFamily="18" charset="0"/>
              </a:rPr>
              <a:t>E-commerce</a:t>
            </a:r>
            <a:endParaRPr lang="en-AU" sz="3400" dirty="0"/>
          </a:p>
        </p:txBody>
      </p:sp>
      <p:sp>
        <p:nvSpPr>
          <p:cNvPr id="3" name="Content Placeholder 2"/>
          <p:cNvSpPr>
            <a:spLocks noGrp="1"/>
          </p:cNvSpPr>
          <p:nvPr>
            <p:ph sz="quarter" idx="13"/>
          </p:nvPr>
        </p:nvSpPr>
        <p:spPr>
          <a:xfrm>
            <a:off x="448887" y="1556326"/>
            <a:ext cx="8229600" cy="4434275"/>
          </a:xfrm>
        </p:spPr>
        <p:txBody>
          <a:bodyPr/>
          <a:lstStyle/>
          <a:p>
            <a:pPr marL="255651" lvl="0" indent="-255651">
              <a:spcAft>
                <a:spcPct val="0"/>
              </a:spcAft>
              <a:buSzPts val="2400"/>
              <a:tabLst/>
            </a:pPr>
            <a:r>
              <a:rPr lang="en-US" kern="1200" dirty="0">
                <a:solidFill>
                  <a:srgbClr val="000000"/>
                </a:solidFill>
                <a:latin typeface="Arial (Body)"/>
              </a:rPr>
              <a:t>Internet</a:t>
            </a:r>
          </a:p>
          <a:p>
            <a:pPr marL="255651" lvl="0" indent="-255651">
              <a:spcAft>
                <a:spcPct val="0"/>
              </a:spcAft>
              <a:buSzPts val="2400"/>
              <a:tabLst/>
            </a:pPr>
            <a:r>
              <a:rPr lang="en-US" kern="1200" dirty="0">
                <a:solidFill>
                  <a:srgbClr val="000000"/>
                </a:solidFill>
                <a:latin typeface="Arial (Body)"/>
              </a:rPr>
              <a:t>World Wide Web</a:t>
            </a:r>
          </a:p>
          <a:p>
            <a:pPr marL="741553" lvl="1" indent="-284353">
              <a:spcAft>
                <a:spcPct val="0"/>
              </a:spcAft>
              <a:buSzPts val="2400"/>
            </a:pPr>
            <a:r>
              <a:rPr lang="en-US" kern="1200" dirty="0">
                <a:solidFill>
                  <a:srgbClr val="000000"/>
                </a:solidFill>
                <a:latin typeface="Arial (Body)"/>
              </a:rPr>
              <a:t>H</a:t>
            </a:r>
            <a:r>
              <a:rPr lang="en-US" sz="100" kern="1200" dirty="0">
                <a:solidFill>
                  <a:srgbClr val="000000"/>
                </a:solidFill>
                <a:latin typeface="Arial (Body)"/>
              </a:rPr>
              <a:t> </a:t>
            </a:r>
            <a:r>
              <a:rPr lang="en-US" kern="1200" dirty="0">
                <a:solidFill>
                  <a:srgbClr val="000000"/>
                </a:solidFill>
                <a:latin typeface="Arial (Body)"/>
              </a:rPr>
              <a:t>T</a:t>
            </a:r>
            <a:r>
              <a:rPr lang="en-US" sz="100" kern="1200" dirty="0">
                <a:solidFill>
                  <a:srgbClr val="000000"/>
                </a:solidFill>
                <a:latin typeface="Arial (Body)"/>
              </a:rPr>
              <a:t> </a:t>
            </a:r>
            <a:r>
              <a:rPr lang="en-US" kern="1200" dirty="0">
                <a:solidFill>
                  <a:srgbClr val="000000"/>
                </a:solidFill>
                <a:latin typeface="Arial (Body)"/>
              </a:rPr>
              <a:t>M</a:t>
            </a:r>
            <a:r>
              <a:rPr lang="en-US" sz="100" kern="1200" dirty="0">
                <a:solidFill>
                  <a:srgbClr val="000000"/>
                </a:solidFill>
                <a:latin typeface="Arial (Body)"/>
              </a:rPr>
              <a:t> </a:t>
            </a:r>
            <a:r>
              <a:rPr lang="en-US" kern="1200" dirty="0">
                <a:solidFill>
                  <a:srgbClr val="000000"/>
                </a:solidFill>
                <a:latin typeface="Arial (Body)"/>
              </a:rPr>
              <a:t>L</a:t>
            </a:r>
          </a:p>
          <a:p>
            <a:pPr marL="741553" lvl="1" indent="-284353">
              <a:spcAft>
                <a:spcPct val="0"/>
              </a:spcAft>
              <a:buSzPts val="2400"/>
            </a:pPr>
            <a:r>
              <a:rPr lang="en-US" kern="1200" dirty="0">
                <a:solidFill>
                  <a:srgbClr val="000000"/>
                </a:solidFill>
                <a:latin typeface="Arial (Body)"/>
              </a:rPr>
              <a:t>Deep Web v</a:t>
            </a:r>
            <a:r>
              <a:rPr lang="en-US" sz="100" kern="1200" dirty="0">
                <a:solidFill>
                  <a:schemeClr val="bg1"/>
                </a:solidFill>
                <a:latin typeface="Arial (Body)"/>
              </a:rPr>
              <a:t>ersu</a:t>
            </a:r>
            <a:r>
              <a:rPr lang="en-US" kern="1200" dirty="0">
                <a:solidFill>
                  <a:srgbClr val="000000"/>
                </a:solidFill>
                <a:latin typeface="Arial (Body)"/>
              </a:rPr>
              <a:t>s “surface” Web</a:t>
            </a:r>
          </a:p>
          <a:p>
            <a:pPr marL="255651" lvl="0" indent="-255651">
              <a:spcAft>
                <a:spcPct val="0"/>
              </a:spcAft>
              <a:buSzPts val="2400"/>
              <a:tabLst/>
            </a:pPr>
            <a:r>
              <a:rPr lang="en-US" kern="1200" dirty="0">
                <a:solidFill>
                  <a:srgbClr val="000000"/>
                </a:solidFill>
                <a:latin typeface="Arial (Body)"/>
              </a:rPr>
              <a:t>Mobile platform</a:t>
            </a:r>
          </a:p>
          <a:p>
            <a:pPr marL="741553" lvl="1" indent="-284353">
              <a:spcAft>
                <a:spcPct val="0"/>
              </a:spcAft>
              <a:buSzPts val="2400"/>
            </a:pPr>
            <a:r>
              <a:rPr lang="en-US" kern="1200" dirty="0">
                <a:solidFill>
                  <a:srgbClr val="000000"/>
                </a:solidFill>
                <a:latin typeface="Arial (Body)"/>
              </a:rPr>
              <a:t>Mobile apps</a:t>
            </a:r>
          </a:p>
        </p:txBody>
      </p:sp>
    </p:spTree>
    <p:extLst>
      <p:ext uri="{BB962C8B-B14F-4D97-AF65-F5344CB8AC3E}">
        <p14:creationId xmlns:p14="http://schemas.microsoft.com/office/powerpoint/2010/main" val="3712466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Insight on Technology: Will Apps Make the Web Irrelevant?</a:t>
            </a:r>
            <a:endParaRPr lang="en-AU" sz="3400" dirty="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dirty="0">
                <a:solidFill>
                  <a:srgbClr val="000000"/>
                </a:solidFill>
                <a:latin typeface="Arial (Body)"/>
              </a:rPr>
              <a:t>Class Discussion</a:t>
            </a:r>
          </a:p>
          <a:p>
            <a:pPr marL="741553" lvl="1" indent="-284353">
              <a:spcAft>
                <a:spcPct val="0"/>
              </a:spcAft>
              <a:buSzPts val="2400"/>
            </a:pPr>
            <a:r>
              <a:rPr lang="en-US" kern="1200" dirty="0">
                <a:solidFill>
                  <a:srgbClr val="000000"/>
                </a:solidFill>
                <a:latin typeface="Arial (Body)"/>
              </a:rPr>
              <a:t>What are the advantages and disadvantages of apps, compared with websites, for mobile users?</a:t>
            </a:r>
          </a:p>
          <a:p>
            <a:pPr marL="741553" lvl="1" indent="-284353">
              <a:spcAft>
                <a:spcPct val="0"/>
              </a:spcAft>
              <a:buSzPts val="2400"/>
            </a:pPr>
            <a:r>
              <a:rPr lang="en-US" kern="1200" dirty="0">
                <a:solidFill>
                  <a:srgbClr val="000000"/>
                </a:solidFill>
                <a:latin typeface="Arial (Body)"/>
              </a:rPr>
              <a:t>What are the benefits of apps for content owners and creators?</a:t>
            </a:r>
          </a:p>
          <a:p>
            <a:pPr marL="741553" lvl="1" indent="-284353">
              <a:spcAft>
                <a:spcPct val="0"/>
              </a:spcAft>
              <a:buSzPts val="2400"/>
            </a:pPr>
            <a:r>
              <a:rPr lang="en-US" kern="1200" dirty="0">
                <a:solidFill>
                  <a:srgbClr val="000000"/>
                </a:solidFill>
                <a:latin typeface="Arial (Body)"/>
              </a:rPr>
              <a:t>Will apps eventually make the Web irrelevant? Why or why not?</a:t>
            </a:r>
          </a:p>
        </p:txBody>
      </p:sp>
    </p:spTree>
    <p:extLst>
      <p:ext uri="{BB962C8B-B14F-4D97-AF65-F5344CB8AC3E}">
        <p14:creationId xmlns:p14="http://schemas.microsoft.com/office/powerpoint/2010/main" val="1190653168"/>
      </p:ext>
    </p:extLst>
  </p:cSld>
  <p:clrMapOvr>
    <a:masterClrMapping/>
  </p:clrMapOvr>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11334</TotalTime>
  <Words>3114</Words>
  <Application>Microsoft Macintosh PowerPoint</Application>
  <PresentationFormat>On-screen Show (4:3)</PresentationFormat>
  <Paragraphs>249</Paragraphs>
  <Slides>29</Slides>
  <Notes>29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Arial (Body)</vt:lpstr>
      <vt:lpstr>Arial (Headings)</vt:lpstr>
      <vt:lpstr>Noto Sans Symbols</vt:lpstr>
      <vt:lpstr>Times New Roman</vt:lpstr>
      <vt:lpstr>Verdana</vt:lpstr>
      <vt:lpstr>508 Lecture</vt:lpstr>
      <vt:lpstr>E-commerce 2020-2021: Business. Technology. Society.</vt:lpstr>
      <vt:lpstr>Learning Objectives</vt:lpstr>
      <vt:lpstr>Everything On Demand: The “Uberization” of E-commerce </vt:lpstr>
      <vt:lpstr>The First Thirty Seconds</vt:lpstr>
      <vt:lpstr>Introduction to E-commerce</vt:lpstr>
      <vt:lpstr>The Difference between E-commerce and E-business</vt:lpstr>
      <vt:lpstr>The Difference between E-commerce and E-business</vt:lpstr>
      <vt:lpstr>Technological Building Blocks Underlying E-commerce</vt:lpstr>
      <vt:lpstr>Insight on Technology: Will Apps Make the Web Irrelevant?</vt:lpstr>
      <vt:lpstr>Major Trends in E-commerce</vt:lpstr>
      <vt:lpstr>Eight unique features of E-commerce Technology</vt:lpstr>
      <vt:lpstr>Types of E-commerce</vt:lpstr>
      <vt:lpstr>Figure 1.5 The Worldwide Growth of B2C E-Commerce</vt:lpstr>
      <vt:lpstr>Figure 1.7 The Growth of B2B  E-Commerce in the United States</vt:lpstr>
      <vt:lpstr>Figure 1.8 The Worldwide Growth of Retail M-Commerce</vt:lpstr>
      <vt:lpstr>E-commerce: A Brief History (1 of 4)</vt:lpstr>
      <vt:lpstr>E-commerce: A Brief History (2 of 4)</vt:lpstr>
      <vt:lpstr>E-commerce: A Brief History (3 of 4)</vt:lpstr>
      <vt:lpstr>E-commerce: A Brief History (4 of 4)</vt:lpstr>
      <vt:lpstr>Figure 1.10 Periods in the Development of E-Commerce</vt:lpstr>
      <vt:lpstr>Insight on Business: Rocket Internet</vt:lpstr>
      <vt:lpstr>Assessing E-commerce (1 of 2)</vt:lpstr>
      <vt:lpstr>Assessing E-commerce (2 of 2)</vt:lpstr>
      <vt:lpstr>Understanding E-commerce: Organizing Themes</vt:lpstr>
      <vt:lpstr>Figure 1.11 The Internet and the Evolution of Corporate Computing</vt:lpstr>
      <vt:lpstr>Insight on Society: Facebook and the Age of Privacy</vt:lpstr>
      <vt:lpstr>Academic Disciplines Concerned with Technology</vt:lpstr>
      <vt:lpstr>Careers in E-commerce</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E-commerce 2019: Business. Technology. Society. Fifteenth Edition, Chapter 1, The Revolution Is Just Beginning</dc:title>
  <dc:subject>Business</dc:subject>
  <dc:creator>Laudon/Traver</dc:creator>
  <cp:keywords>E-commerce 2019</cp:keywords>
  <cp:lastModifiedBy>Chandranna Rayadurg</cp:lastModifiedBy>
  <cp:revision>1345</cp:revision>
  <dcterms:modified xsi:type="dcterms:W3CDTF">2022-04-13T13:41:01Z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